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29" r:id="rId3"/>
    <p:sldId id="325" r:id="rId4"/>
    <p:sldId id="326" r:id="rId5"/>
    <p:sldId id="327" r:id="rId6"/>
    <p:sldId id="330" r:id="rId7"/>
    <p:sldId id="275" r:id="rId8"/>
    <p:sldId id="317" r:id="rId9"/>
    <p:sldId id="318" r:id="rId10"/>
    <p:sldId id="319" r:id="rId11"/>
    <p:sldId id="320" r:id="rId12"/>
    <p:sldId id="278" r:id="rId13"/>
    <p:sldId id="279" r:id="rId14"/>
    <p:sldId id="342" r:id="rId15"/>
    <p:sldId id="281" r:id="rId16"/>
    <p:sldId id="346" r:id="rId17"/>
    <p:sldId id="288" r:id="rId18"/>
    <p:sldId id="290" r:id="rId19"/>
    <p:sldId id="343" r:id="rId20"/>
    <p:sldId id="344" r:id="rId21"/>
    <p:sldId id="345" r:id="rId22"/>
    <p:sldId id="295" r:id="rId23"/>
    <p:sldId id="332" r:id="rId24"/>
    <p:sldId id="338" r:id="rId25"/>
    <p:sldId id="339" r:id="rId26"/>
    <p:sldId id="340" r:id="rId27"/>
    <p:sldId id="341" r:id="rId28"/>
    <p:sldId id="337" r:id="rId29"/>
    <p:sldId id="301" r:id="rId30"/>
    <p:sldId id="302" r:id="rId31"/>
    <p:sldId id="324" r:id="rId32"/>
    <p:sldId id="331" r:id="rId33"/>
    <p:sldId id="313" r:id="rId34"/>
    <p:sldId id="304" r:id="rId35"/>
    <p:sldId id="305" r:id="rId36"/>
    <p:sldId id="306" r:id="rId37"/>
    <p:sldId id="307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DE5"/>
    <a:srgbClr val="6A8093"/>
    <a:srgbClr val="666699"/>
    <a:srgbClr val="517FFF"/>
    <a:srgbClr val="336699"/>
    <a:srgbClr val="000053"/>
    <a:srgbClr val="000099"/>
    <a:srgbClr val="008000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25" autoAdjust="0"/>
  </p:normalViewPr>
  <p:slideViewPr>
    <p:cSldViewPr>
      <p:cViewPr varScale="1">
        <p:scale>
          <a:sx n="90" d="100"/>
          <a:sy n="90" d="100"/>
        </p:scale>
        <p:origin x="-5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71CB37-3C3E-AF49-AC73-B3FA883E6C32}" type="datetimeFigureOut">
              <a:rPr lang="en-US"/>
              <a:pPr>
                <a:defRPr/>
              </a:pPr>
              <a:t>9/3/2013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6A40BF7-DCA1-C348-9B58-E2226DCD3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4237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533EAB5-C1CC-C745-934E-56242A4CDBD2}" type="datetimeFigureOut">
              <a:rPr lang="en-US"/>
              <a:pPr>
                <a:defRPr/>
              </a:pPr>
              <a:t>9/3/2013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CA9DD9B-3AAF-004A-AAD9-F2B4A8B2C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9449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Airborne International Composites’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9DD9B-3AAF-004A-AAD9-F2B4A8B2C5E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1377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Airborne International Composites’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9DD9B-3AAF-004A-AAD9-F2B4A8B2C5E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137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9DD9B-3AAF-004A-AAD9-F2B4A8B2C5E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628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9DD9B-3AAF-004A-AAD9-F2B4A8B2C5E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237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Problem:</a:t>
            </a:r>
            <a:r>
              <a:rPr lang="en-US" baseline="0" dirty="0" smtClean="0"/>
              <a:t> </a:t>
            </a:r>
            <a:r>
              <a:rPr lang="en-US" dirty="0" smtClean="0"/>
              <a:t>3 Finite element spaces of different sizes and potentially different orders, want to parameterize, current </a:t>
            </a:r>
            <a:r>
              <a:rPr lang="en-US" dirty="0" err="1" smtClean="0"/>
              <a:t>FESystems</a:t>
            </a:r>
            <a:r>
              <a:rPr lang="en-US" dirty="0" smtClean="0"/>
              <a:t> not implemented</a:t>
            </a:r>
            <a:r>
              <a:rPr lang="en-US" baseline="0" dirty="0" smtClean="0"/>
              <a:t> for larger than 5 objects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smtClean="0"/>
              <a:t>Step 46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Solution:</a:t>
            </a:r>
            <a:br>
              <a:rPr lang="en-US" dirty="0" smtClean="0"/>
            </a:br>
            <a:r>
              <a:rPr lang="en-US" dirty="0" smtClean="0"/>
              <a:t>Wrote an algorithm to combine </a:t>
            </a:r>
            <a:r>
              <a:rPr lang="en-US" dirty="0" err="1" smtClean="0"/>
              <a:t>FESystems</a:t>
            </a:r>
            <a:r>
              <a:rPr lang="en-US" dirty="0" smtClean="0"/>
              <a:t>, padding</a:t>
            </a:r>
            <a:r>
              <a:rPr lang="en-US" baseline="0" dirty="0" smtClean="0"/>
              <a:t> them with </a:t>
            </a:r>
            <a:r>
              <a:rPr lang="en-US" baseline="0" dirty="0" err="1" smtClean="0"/>
              <a:t>FE_Nothings</a:t>
            </a:r>
            <a:r>
              <a:rPr lang="en-US" baseline="0" dirty="0" smtClean="0"/>
              <a:t> of appropriate size into </a:t>
            </a:r>
            <a:r>
              <a:rPr lang="en-US" baseline="0" dirty="0" err="1" smtClean="0"/>
              <a:t>hp:Fecollections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using the </a:t>
            </a:r>
            <a:r>
              <a:rPr lang="en-US" baseline="0" dirty="0" err="1" smtClean="0"/>
              <a:t>FETools</a:t>
            </a:r>
            <a:r>
              <a:rPr lang="en-US" baseline="0" dirty="0" smtClean="0"/>
              <a:t>::</a:t>
            </a:r>
            <a:r>
              <a:rPr lang="en-US" baseline="0" dirty="0" err="1" smtClean="0"/>
              <a:t>get_fe_from_name</a:t>
            </a:r>
            <a:r>
              <a:rPr lang="en-US" baseline="0" dirty="0" smtClean="0"/>
              <a:t>, which I had to modify to allow </a:t>
            </a:r>
            <a:r>
              <a:rPr lang="en-US" baseline="0" dirty="0" err="1" smtClean="0"/>
              <a:t>FESystems</a:t>
            </a:r>
            <a:r>
              <a:rPr lang="en-US" baseline="0" dirty="0" smtClean="0"/>
              <a:t> of arbitrary size</a:t>
            </a:r>
            <a:br>
              <a:rPr lang="en-US" baseline="0" dirty="0" smtClean="0"/>
            </a:br>
            <a:r>
              <a:rPr lang="en-US" baseline="0" dirty="0" smtClean="0"/>
              <a:t>(Note: Fluid and mesh are in the same System because they are on the same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9DD9B-3AAF-004A-AAD9-F2B4A8B2C5E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433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Partitioned</a:t>
            </a:r>
            <a:br>
              <a:rPr lang="en-US" dirty="0" smtClean="0"/>
            </a:br>
            <a:r>
              <a:rPr lang="en-US" dirty="0" smtClean="0"/>
              <a:t>Implementation: treat as separate problems and solve normally with appropriate interface conditions</a:t>
            </a:r>
            <a:br>
              <a:rPr lang="en-US" dirty="0" smtClean="0"/>
            </a:br>
            <a:r>
              <a:rPr lang="en-US" dirty="0" smtClean="0"/>
              <a:t>Velocity</a:t>
            </a:r>
            <a:r>
              <a:rPr lang="en-US" baseline="0" dirty="0" smtClean="0"/>
              <a:t> continuity: add a constraint for each DOF on the interface of the fluid</a:t>
            </a:r>
            <a:br>
              <a:rPr lang="en-US" baseline="0" dirty="0" smtClean="0"/>
            </a:br>
            <a:r>
              <a:rPr lang="en-US" baseline="0" dirty="0" smtClean="0"/>
              <a:t>Traction continuity: add a term to the RHS of each DOF on the interface of the solid</a:t>
            </a:r>
            <a:br>
              <a:rPr lang="en-US" baseline="0" dirty="0" smtClean="0"/>
            </a:br>
            <a:r>
              <a:rPr lang="en-US" baseline="0" dirty="0" smtClean="0"/>
              <a:t>Mesh Displacements: add a constraint for each DOF on the interface of the fluid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dirty="0" smtClean="0"/>
              <a:t>iterate to convergence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Convergence: Aitkens</a:t>
            </a:r>
            <a:r>
              <a:rPr lang="en-US" baseline="0" dirty="0" smtClean="0"/>
              <a:t> relaxation of the solid promotes stability and convergence speed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9DD9B-3AAF-004A-AAD9-F2B4A8B2C5E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983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Fluid-Solid velocity continuity in the monolithic case, we need to add lines to the constraint matrix and entries that tie the velocity </a:t>
            </a:r>
            <a:r>
              <a:rPr lang="en-US" baseline="0" dirty="0" err="1" smtClean="0"/>
              <a:t>dofs</a:t>
            </a:r>
            <a:r>
              <a:rPr lang="en-US" baseline="0" dirty="0" smtClean="0"/>
              <a:t> on the interface for the fluid and solid and set them equal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We need to do this both when we build the original </a:t>
            </a:r>
            <a:r>
              <a:rPr lang="en-US" baseline="0" dirty="0" err="1" smtClean="0"/>
              <a:t>sparsity</a:t>
            </a:r>
            <a:r>
              <a:rPr lang="en-US" baseline="0" dirty="0" smtClean="0"/>
              <a:t> pattern and when actually performing the coupling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Problem with this:  Requires 1 to 1 velocity </a:t>
            </a:r>
            <a:r>
              <a:rPr lang="en-US" baseline="0" dirty="0" err="1" smtClean="0"/>
              <a:t>dofs</a:t>
            </a:r>
            <a:r>
              <a:rPr lang="en-US" baseline="0" dirty="0" smtClean="0"/>
              <a:t> on the interface for the solid and fluid (same number, same order)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constraints.add_line</a:t>
            </a:r>
            <a:r>
              <a:rPr lang="en-US" baseline="0" dirty="0" smtClean="0"/>
              <a:t>        (</a:t>
            </a:r>
            <a:r>
              <a:rPr lang="en-US" baseline="0" dirty="0" err="1" smtClean="0"/>
              <a:t>solid_face_dof_indices</a:t>
            </a:r>
            <a:r>
              <a:rPr lang="en-US" baseline="0" dirty="0" smtClean="0"/>
              <a:t>[</a:t>
            </a:r>
            <a:r>
              <a:rPr lang="en-US" baseline="0" dirty="0" err="1" smtClean="0"/>
              <a:t>solid_vel_dof</a:t>
            </a:r>
            <a:r>
              <a:rPr lang="en-US" baseline="0" dirty="0" smtClean="0"/>
              <a:t>[</a:t>
            </a:r>
            <a:r>
              <a:rPr lang="en-US" baseline="0" dirty="0" err="1" smtClean="0"/>
              <a:t>i</a:t>
            </a:r>
            <a:r>
              <a:rPr lang="en-US" baseline="0" dirty="0" smtClean="0"/>
              <a:t>]]);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constraints.add_entry</a:t>
            </a:r>
            <a:r>
              <a:rPr lang="en-US" baseline="0" dirty="0" smtClean="0"/>
              <a:t>       (</a:t>
            </a:r>
            <a:r>
              <a:rPr lang="en-US" baseline="0" dirty="0" err="1" smtClean="0"/>
              <a:t>solid_face_dof_indices</a:t>
            </a:r>
            <a:r>
              <a:rPr lang="en-US" baseline="0" dirty="0" smtClean="0"/>
              <a:t>[</a:t>
            </a:r>
            <a:r>
              <a:rPr lang="en-US" baseline="0" dirty="0" err="1" smtClean="0"/>
              <a:t>solid_vel_dof</a:t>
            </a:r>
            <a:r>
              <a:rPr lang="en-US" baseline="0" dirty="0" smtClean="0"/>
              <a:t>[</a:t>
            </a:r>
            <a:r>
              <a:rPr lang="en-US" baseline="0" dirty="0" err="1" smtClean="0"/>
              <a:t>i</a:t>
            </a:r>
            <a:r>
              <a:rPr lang="en-US" baseline="0" dirty="0" smtClean="0"/>
              <a:t>]],  </a:t>
            </a:r>
            <a:r>
              <a:rPr lang="en-US" baseline="0" dirty="0" err="1" smtClean="0"/>
              <a:t>fl_msh_face_dof_indices</a:t>
            </a:r>
            <a:r>
              <a:rPr lang="en-US" baseline="0" dirty="0" smtClean="0"/>
              <a:t>[</a:t>
            </a:r>
            <a:r>
              <a:rPr lang="en-US" baseline="0" dirty="0" err="1" smtClean="0"/>
              <a:t>fluid_vel_dof</a:t>
            </a:r>
            <a:r>
              <a:rPr lang="en-US" baseline="0" dirty="0" smtClean="0"/>
              <a:t>[</a:t>
            </a:r>
            <a:r>
              <a:rPr lang="en-US" baseline="0" dirty="0" err="1" smtClean="0"/>
              <a:t>i</a:t>
            </a:r>
            <a:r>
              <a:rPr lang="en-US" baseline="0" dirty="0" smtClean="0"/>
              <a:t>]], 1.0); </a:t>
            </a:r>
            <a:br>
              <a:rPr lang="en-US" baseline="0" dirty="0" smtClean="0"/>
            </a:br>
            <a:endParaRPr lang="en-US" baseline="0" dirty="0" smtClean="0"/>
          </a:p>
          <a:p>
            <a:r>
              <a:rPr lang="en-US" baseline="0" dirty="0" smtClean="0"/>
              <a:t>Benefit of conforming velocity field.  Automatically satisfies traction continuity</a:t>
            </a:r>
            <a:br>
              <a:rPr lang="en-US" baseline="0" dirty="0" smtClean="0"/>
            </a:b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Second Issue: Mesh displacements</a:t>
            </a:r>
            <a:br>
              <a:rPr lang="en-US" baseline="0" dirty="0" smtClean="0"/>
            </a:br>
            <a:r>
              <a:rPr lang="en-US" baseline="0" dirty="0" smtClean="0"/>
              <a:t>We tried to do this the same way, only to realize that we did not in fact want two way coupling between the solid and mesh displacement</a:t>
            </a:r>
            <a:br>
              <a:rPr lang="en-US" baseline="0" dirty="0" smtClean="0"/>
            </a:br>
            <a:r>
              <a:rPr lang="en-US" baseline="0" dirty="0" smtClean="0"/>
              <a:t>Artificial stiffness</a:t>
            </a:r>
          </a:p>
          <a:p>
            <a:endParaRPr lang="en-US" baseline="0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Weakly enforce one-way coupling and then fix interface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9DD9B-3AAF-004A-AAD9-F2B4A8B2C5E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572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rgbClr val="336699"/>
          </a:solidFill>
          <a:ln>
            <a:solidFill>
              <a:srgbClr val="F2C4A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endParaRPr lang="en-US" dirty="0">
              <a:latin typeface="Euphemia" charset="0"/>
            </a:endParaRPr>
          </a:p>
        </p:txBody>
      </p:sp>
      <p:sp>
        <p:nvSpPr>
          <p:cNvPr id="5" name="Rectangle 2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993775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 wrap="none"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A2177-9183-0F45-9EB0-2E80F04B692F}" type="datetime1">
              <a:rPr lang="en-US"/>
              <a:pPr>
                <a:defRPr/>
              </a:pPr>
              <a:t>9/3/2013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8FD16-4790-5F44-9396-210D8AAF9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"/>
            <a:ext cx="32004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a.gif                                                          0000003AStartup                        B38EC2B5: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16" y="270794"/>
            <a:ext cx="3363895" cy="106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845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392CE-7C1B-214C-ACBA-5F24749F771F}" type="datetime1">
              <a:rPr lang="en-US"/>
              <a:pPr>
                <a:defRPr/>
              </a:pPr>
              <a:t>9/3/2013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CB7B2-2639-F542-B749-336A662EA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831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C0965-AE88-8C44-B4E7-D8DB1C998173}" type="datetime1">
              <a:rPr lang="en-US"/>
              <a:pPr>
                <a:defRPr/>
              </a:pPr>
              <a:t>9/3/2013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9639A-B11F-0446-893F-D7E412D9D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854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33C5A-6F84-B041-98CF-9DD38DF19A2B}" type="datetime1">
              <a:rPr lang="en-US"/>
              <a:pPr>
                <a:defRPr/>
              </a:pPr>
              <a:t>9/3/2013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9F793-7D6B-2E46-9463-533CC6178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541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3746EB-7B43-C941-88FC-87C7E2A414B5}" type="datetime1">
              <a:rPr lang="en-US"/>
              <a:pPr>
                <a:defRPr/>
              </a:pPr>
              <a:t>9/3/2013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DDC5AA94-A5CB-F640-9A2C-43DB0650B088}" type="slidenum">
              <a:rPr lang="en-US"/>
              <a:pPr>
                <a:defRPr/>
              </a:pPr>
              <a:t>‹#›</a:t>
            </a:fld>
            <a:r>
              <a:rPr lang="en-US" dirty="0"/>
              <a:t>/20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0"/>
            <a:ext cx="9144000" cy="1122363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543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228600" y="180181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65000"/>
              </a:lnSpc>
              <a:defRPr/>
            </a:pPr>
            <a:r>
              <a:rPr lang="en-US" sz="4400" dirty="0" smtClean="0">
                <a:solidFill>
                  <a:schemeClr val="tx1"/>
                </a:solidFill>
                <a:latin typeface="Arial Black" charset="0"/>
              </a:rPr>
              <a:t>ARL</a:t>
            </a:r>
            <a:endParaRPr lang="en-US" sz="3600" dirty="0" smtClean="0">
              <a:solidFill>
                <a:schemeClr val="tx1"/>
              </a:solidFill>
              <a:latin typeface="Arial Black" charset="0"/>
            </a:endParaRPr>
          </a:p>
          <a:p>
            <a:pPr>
              <a:lnSpc>
                <a:spcPct val="65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Penn State</a:t>
            </a:r>
            <a:endParaRPr lang="en-US" sz="16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097852" y="-13358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0" kern="1200">
          <a:solidFill>
            <a:srgbClr val="FDEDE5"/>
          </a:solidFill>
          <a:latin typeface="Arial"/>
          <a:ea typeface="ＭＳ Ｐゴシック" charset="0"/>
          <a:cs typeface="Arial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CC"/>
          </a:solidFill>
          <a:latin typeface="Arial Black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CC"/>
          </a:solidFill>
          <a:latin typeface="Arial Black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CC"/>
          </a:solidFill>
          <a:latin typeface="Arial Black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CC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rgbClr val="FFFFCC"/>
          </a:solidFill>
          <a:latin typeface="Arial Black" charset="0"/>
          <a:ea typeface="ＭＳ Ｐゴシック" charset="0"/>
          <a:cs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rgbClr val="FFFFCC"/>
          </a:solidFill>
          <a:latin typeface="Arial Black" charset="0"/>
          <a:ea typeface="ＭＳ Ｐゴシック" charset="0"/>
          <a:cs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rgbClr val="FFFFCC"/>
          </a:solidFill>
          <a:latin typeface="Arial Black" charset="0"/>
          <a:ea typeface="ＭＳ Ｐゴシック" charset="0"/>
          <a:cs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rgbClr val="FFFFCC"/>
          </a:solidFill>
          <a:latin typeface="Arial Black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26.png"/><Relationship Id="rId4" Type="http://schemas.microsoft.com/office/2007/relationships/media" Target="../media/media1.wm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kheedmartin.com/data/assets/Towed_Array.pdf" TargetMode="External"/><Relationship Id="rId2" Type="http://schemas.openxmlformats.org/officeDocument/2006/relationships/hyperlink" Target="http://www.compositesworld.com/articles/composite-propeller-for-royal-navy-minehunter(2)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ctrTitle"/>
          </p:nvPr>
        </p:nvSpPr>
        <p:spPr>
          <a:xfrm>
            <a:off x="342900" y="1981200"/>
            <a:ext cx="8458200" cy="1066800"/>
          </a:xfrm>
          <a:ln>
            <a:solidFill>
              <a:schemeClr val="tx1"/>
            </a:solidFill>
          </a:ln>
        </p:spPr>
        <p:txBody>
          <a:bodyPr anchor="t"/>
          <a:lstStyle/>
          <a:p>
            <a:pPr eaLnBrk="1" hangingPunct="1"/>
            <a:r>
              <a:rPr lang="en-US" sz="3200" dirty="0" smtClean="0"/>
              <a:t>A fair comparison technique for fluid-structure interaction coupling algorithms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" y="3937397"/>
            <a:ext cx="2019300" cy="1032669"/>
          </a:xfrm>
        </p:spPr>
        <p:txBody>
          <a:bodyPr rtlCol="0">
            <a:normAutofit/>
          </a:bodyPr>
          <a:lstStyle/>
          <a:p>
            <a:pPr marL="11906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Jason P. Sheldon</a:t>
            </a:r>
          </a:p>
          <a:p>
            <a:pPr marL="11906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Scott T. Miller</a:t>
            </a:r>
          </a:p>
          <a:p>
            <a:pPr marL="11906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Jonathan S. Pitt</a:t>
            </a:r>
            <a:endParaRPr lang="en-US" sz="1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ea typeface="+mn-ea"/>
              <a:cs typeface="+mn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019800" y="4038600"/>
            <a:ext cx="2781300" cy="103266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fontAlgn="auto">
              <a:spcAft>
                <a:spcPts val="0"/>
              </a:spcAft>
              <a:defRPr/>
            </a:pPr>
            <a:r>
              <a:rPr lang="en-US" sz="1800" dirty="0" smtClean="0"/>
              <a:t>Distribution Statement A</a:t>
            </a:r>
          </a:p>
          <a:p>
            <a:pPr marL="119063" fontAlgn="auto">
              <a:spcAft>
                <a:spcPts val="0"/>
              </a:spcAft>
              <a:defRPr/>
            </a:pPr>
            <a:r>
              <a:rPr lang="en-US" sz="1800" b="0" dirty="0" smtClean="0"/>
              <a:t>Approved for public release</a:t>
            </a:r>
          </a:p>
          <a:p>
            <a:pPr marL="119063" fontAlgn="auto">
              <a:spcAft>
                <a:spcPts val="0"/>
              </a:spcAft>
              <a:defRPr/>
            </a:pPr>
            <a:r>
              <a:rPr lang="en-US" sz="1800" b="0" dirty="0" smtClean="0"/>
              <a:t>Distribution unlimited</a:t>
            </a:r>
            <a:endParaRPr lang="en-US" sz="1800" dirty="0" smtClean="0"/>
          </a:p>
        </p:txBody>
      </p:sp>
      <p:sp>
        <p:nvSpPr>
          <p:cNvPr id="8197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95859B8-4137-6047-9FC8-197DA39C7216}" type="slidenum">
              <a:rPr lang="en-US" sz="160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600">
              <a:latin typeface="Arial" charset="0"/>
              <a:cs typeface="Arial" charset="0"/>
            </a:endParaRPr>
          </a:p>
        </p:txBody>
      </p:sp>
      <p:sp>
        <p:nvSpPr>
          <p:cNvPr id="8198" name="Footer Placeholder 6"/>
          <p:cNvSpPr txBox="1">
            <a:spLocks/>
          </p:cNvSpPr>
          <p:nvPr/>
        </p:nvSpPr>
        <p:spPr bwMode="auto">
          <a:xfrm>
            <a:off x="1409700" y="5562600"/>
            <a:ext cx="6324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err="1" smtClean="0"/>
              <a:t>deal.II</a:t>
            </a:r>
            <a:r>
              <a:rPr lang="en-US" sz="1600" dirty="0" smtClean="0"/>
              <a:t> workshop: August</a:t>
            </a:r>
            <a:r>
              <a:rPr lang="en-US" sz="1600" dirty="0" smtClean="0">
                <a:latin typeface="Arial" charset="0"/>
                <a:cs typeface="Arial" charset="0"/>
              </a:rPr>
              <a:t> 20</a:t>
            </a:r>
            <a:r>
              <a:rPr lang="en-US" sz="1600" baseline="30000" dirty="0" smtClean="0">
                <a:latin typeface="Arial" charset="0"/>
                <a:cs typeface="Arial" charset="0"/>
              </a:rPr>
              <a:t>th</a:t>
            </a:r>
            <a:r>
              <a:rPr lang="en-US" sz="1600" dirty="0" smtClean="0">
                <a:latin typeface="Arial" charset="0"/>
                <a:cs typeface="Arial" charset="0"/>
              </a:rPr>
              <a:t>, 2013</a:t>
            </a:r>
            <a:endParaRPr lang="en-US" sz="16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 governing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90600"/>
          </a:xfrm>
        </p:spPr>
        <p:txBody>
          <a:bodyPr/>
          <a:lstStyle/>
          <a:p>
            <a:pPr eaLnBrk="1" hangingPunct="1"/>
            <a:r>
              <a:rPr lang="en-US" dirty="0"/>
              <a:t>Incompressible </a:t>
            </a:r>
            <a:r>
              <a:rPr lang="en-US" dirty="0" err="1"/>
              <a:t>Navier</a:t>
            </a:r>
            <a:r>
              <a:rPr lang="en-US" dirty="0"/>
              <a:t>-Stokes</a:t>
            </a:r>
          </a:p>
          <a:p>
            <a:pPr lvl="1" eaLnBrk="1" hangingPunct="1"/>
            <a:r>
              <a:rPr lang="en-US" dirty="0"/>
              <a:t>Arbitrary </a:t>
            </a:r>
            <a:r>
              <a:rPr lang="en-US" dirty="0" err="1"/>
              <a:t>Lagrangian-Eulerian</a:t>
            </a:r>
            <a:r>
              <a:rPr lang="en-US" dirty="0"/>
              <a:t> (ALE) frame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 descr="ALE1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67000"/>
            <a:ext cx="7980217" cy="20574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508" y="4572000"/>
            <a:ext cx="5939692" cy="358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508" y="5213303"/>
            <a:ext cx="2260383" cy="305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508" y="5800969"/>
            <a:ext cx="5791200" cy="3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24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/>
          <a:p>
            <a:pPr eaLnBrk="1" hangingPunct="1"/>
            <a:r>
              <a:rPr lang="en-US" dirty="0"/>
              <a:t>Standard numerical </a:t>
            </a:r>
            <a:r>
              <a:rPr lang="en-US" dirty="0" err="1"/>
              <a:t>discretizations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Spatial</a:t>
            </a:r>
          </a:p>
          <a:p>
            <a:pPr lvl="1" eaLnBrk="1" hangingPunct="1"/>
            <a:r>
              <a:rPr lang="en-US" dirty="0" err="1"/>
              <a:t>Bubnov-Galerkin</a:t>
            </a:r>
            <a:r>
              <a:rPr lang="en-US" dirty="0"/>
              <a:t> finite element method</a:t>
            </a:r>
          </a:p>
          <a:p>
            <a:pPr lvl="2" eaLnBrk="1" hangingPunct="1"/>
            <a:r>
              <a:rPr lang="en-US" dirty="0"/>
              <a:t>Taylor Hood elements for </a:t>
            </a:r>
            <a:r>
              <a:rPr lang="en-US" dirty="0" smtClean="0"/>
              <a:t>fluid</a:t>
            </a:r>
          </a:p>
          <a:p>
            <a:pPr lvl="2" eaLnBrk="1" hangingPunct="1"/>
            <a:endParaRPr lang="en-US" dirty="0"/>
          </a:p>
          <a:p>
            <a:pPr eaLnBrk="1" hangingPunct="1"/>
            <a:r>
              <a:rPr lang="en-US" dirty="0"/>
              <a:t>Temporal</a:t>
            </a:r>
          </a:p>
          <a:p>
            <a:pPr lvl="1" eaLnBrk="1" hangingPunct="1"/>
            <a:r>
              <a:rPr lang="en-US" dirty="0"/>
              <a:t>Crank-Nicolson method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0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FSI problem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76338" y="1981200"/>
            <a:ext cx="3962400" cy="4114800"/>
          </a:xfrm>
          <a:prstGeom prst="rect">
            <a:avLst/>
          </a:prstGeom>
          <a:solidFill>
            <a:srgbClr val="EBEEF2"/>
          </a:solidFill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62250" y="3657600"/>
            <a:ext cx="457200" cy="2438400"/>
          </a:xfrm>
          <a:prstGeom prst="rect">
            <a:avLst/>
          </a:prstGeom>
          <a:solidFill>
            <a:srgbClr val="D4E3B5"/>
          </a:solidFill>
          <a:ln w="38100"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749550" y="6096000"/>
            <a:ext cx="484188" cy="0"/>
          </a:xfrm>
          <a:prstGeom prst="line">
            <a:avLst/>
          </a:prstGeom>
          <a:ln w="38100">
            <a:solidFill>
              <a:srgbClr val="0024B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595938" y="2314575"/>
            <a:ext cx="225425" cy="228600"/>
          </a:xfrm>
          <a:prstGeom prst="rect">
            <a:avLst/>
          </a:prstGeom>
          <a:solidFill>
            <a:srgbClr val="EBEE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" name="TextBox 32"/>
          <p:cNvSpPr txBox="1">
            <a:spLocks noChangeArrowheads="1"/>
          </p:cNvSpPr>
          <p:nvPr/>
        </p:nvSpPr>
        <p:spPr bwMode="auto">
          <a:xfrm>
            <a:off x="6129338" y="2244725"/>
            <a:ext cx="1558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Fluid Domain</a:t>
            </a:r>
          </a:p>
        </p:txBody>
      </p:sp>
      <p:sp>
        <p:nvSpPr>
          <p:cNvPr id="22" name="TextBox 34"/>
          <p:cNvSpPr txBox="1">
            <a:spLocks noChangeArrowheads="1"/>
          </p:cNvSpPr>
          <p:nvPr/>
        </p:nvSpPr>
        <p:spPr bwMode="auto">
          <a:xfrm>
            <a:off x="6129338" y="2625725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Solid Domain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95938" y="2695575"/>
            <a:ext cx="228600" cy="228600"/>
          </a:xfrm>
          <a:prstGeom prst="rect">
            <a:avLst/>
          </a:prstGeom>
          <a:solidFill>
            <a:srgbClr val="D4E3B5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519738" y="3190875"/>
            <a:ext cx="4572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7"/>
          <p:cNvSpPr txBox="1">
            <a:spLocks noChangeArrowheads="1"/>
          </p:cNvSpPr>
          <p:nvPr/>
        </p:nvSpPr>
        <p:spPr bwMode="auto">
          <a:xfrm>
            <a:off x="6129338" y="3006725"/>
            <a:ext cx="1768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Fluid Boundary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519738" y="3930650"/>
            <a:ext cx="457200" cy="0"/>
          </a:xfrm>
          <a:prstGeom prst="line">
            <a:avLst/>
          </a:prstGeom>
          <a:ln w="38100">
            <a:solidFill>
              <a:srgbClr val="6A8093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519738" y="3549650"/>
            <a:ext cx="457200" cy="0"/>
          </a:xfrm>
          <a:prstGeom prst="line">
            <a:avLst/>
          </a:prstGeom>
          <a:ln w="38100">
            <a:solidFill>
              <a:srgbClr val="0024B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58"/>
          <p:cNvSpPr txBox="1">
            <a:spLocks noChangeArrowheads="1"/>
          </p:cNvSpPr>
          <p:nvPr/>
        </p:nvSpPr>
        <p:spPr bwMode="auto">
          <a:xfrm>
            <a:off x="6129338" y="3363913"/>
            <a:ext cx="1795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Solid Boundary</a:t>
            </a:r>
          </a:p>
        </p:txBody>
      </p:sp>
      <p:sp>
        <p:nvSpPr>
          <p:cNvPr id="29" name="TextBox 59"/>
          <p:cNvSpPr txBox="1">
            <a:spLocks noChangeArrowheads="1"/>
          </p:cNvSpPr>
          <p:nvPr/>
        </p:nvSpPr>
        <p:spPr bwMode="auto">
          <a:xfrm>
            <a:off x="6129338" y="3744913"/>
            <a:ext cx="2297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Fluid-Solid Interface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514600" y="3570287"/>
            <a:ext cx="228600" cy="1524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2209800" y="3200400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Times" charset="0"/>
                <a:cs typeface="Times" charset="0"/>
              </a:rPr>
              <a:t>Γ</a:t>
            </a:r>
            <a:r>
              <a:rPr lang="en-US" sz="1800" baseline="-25000" dirty="0">
                <a:latin typeface="Times" charset="0"/>
                <a:cs typeface="Times" charset="0"/>
              </a:rPr>
              <a:t>FS</a:t>
            </a:r>
            <a:endParaRPr lang="en-US" sz="1800" dirty="0">
              <a:latin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77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28600" y="1722437"/>
            <a:ext cx="5334000" cy="4449763"/>
          </a:xfrm>
        </p:spPr>
        <p:txBody>
          <a:bodyPr/>
          <a:lstStyle/>
          <a:p>
            <a:pPr eaLnBrk="1" hangingPunct="1"/>
            <a:r>
              <a:rPr lang="en-US" dirty="0" smtClean="0"/>
              <a:t>Segregated solves</a:t>
            </a:r>
            <a:endParaRPr lang="en-US" dirty="0"/>
          </a:p>
          <a:p>
            <a:pPr eaLnBrk="1" hangingPunct="1"/>
            <a:r>
              <a:rPr lang="en-US" dirty="0"/>
              <a:t>Iterative interface conditions</a:t>
            </a:r>
          </a:p>
          <a:p>
            <a:pPr lvl="1" eaLnBrk="1" hangingPunct="1"/>
            <a:r>
              <a:rPr lang="en-US" dirty="0"/>
              <a:t>Traction </a:t>
            </a:r>
            <a:r>
              <a:rPr lang="en-US" dirty="0" smtClean="0"/>
              <a:t>continuity</a:t>
            </a:r>
          </a:p>
          <a:p>
            <a:pPr lvl="1" eaLnBrk="1" hangingPunct="1"/>
            <a:endParaRPr lang="en-US" sz="3200" dirty="0"/>
          </a:p>
          <a:p>
            <a:pPr lvl="1" eaLnBrk="1" hangingPunct="1"/>
            <a:r>
              <a:rPr lang="en-US" dirty="0" smtClean="0"/>
              <a:t>Velocity continuity</a:t>
            </a:r>
          </a:p>
          <a:p>
            <a:pPr lvl="1" eaLnBrk="1" hangingPunct="1"/>
            <a:endParaRPr lang="en-US" sz="3200" dirty="0"/>
          </a:p>
          <a:p>
            <a:pPr lvl="1" eaLnBrk="1" hangingPunct="1"/>
            <a:r>
              <a:rPr lang="en-US" dirty="0"/>
              <a:t>Admissible mesh </a:t>
            </a:r>
            <a:r>
              <a:rPr lang="en-US" dirty="0" smtClean="0"/>
              <a:t>displacements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543800" cy="990600"/>
          </a:xfrm>
        </p:spPr>
        <p:txBody>
          <a:bodyPr/>
          <a:lstStyle/>
          <a:p>
            <a:r>
              <a:rPr lang="en-US" dirty="0" smtClean="0"/>
              <a:t>Partitioned FSI coupling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43600" y="1143000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dirty="0"/>
              <a:t>(Dirichlet-Neumann)</a:t>
            </a: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5596312" y="1993899"/>
            <a:ext cx="3242888" cy="4178301"/>
            <a:chOff x="3892681" y="2318656"/>
            <a:chExt cx="2889119" cy="3581401"/>
          </a:xfrm>
        </p:grpSpPr>
        <p:sp>
          <p:nvSpPr>
            <p:cNvPr id="8" name="Rounded Rectangle 7"/>
            <p:cNvSpPr/>
            <p:nvPr/>
          </p:nvSpPr>
          <p:spPr>
            <a:xfrm>
              <a:off x="3892681" y="2895600"/>
              <a:ext cx="1299509" cy="60293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Solve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fluid system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of equations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92600" y="2318656"/>
              <a:ext cx="499670" cy="381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Times"/>
                  <a:cs typeface="Times"/>
                </a:rPr>
                <a:t>t</a:t>
              </a:r>
              <a:r>
                <a:rPr lang="en-US" baseline="-25000" dirty="0">
                  <a:latin typeface="Times"/>
                  <a:cs typeface="Times"/>
                </a:rPr>
                <a:t>n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70926" y="4724400"/>
              <a:ext cx="1143019" cy="457200"/>
            </a:xfrm>
            <a:prstGeom prst="rect">
              <a:avLst/>
            </a:prstGeom>
            <a:solidFill>
              <a:srgbClr val="F2DCDB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Convergence check</a:t>
              </a:r>
            </a:p>
          </p:txBody>
        </p:sp>
        <p:cxnSp>
          <p:nvCxnSpPr>
            <p:cNvPr id="11" name="Straight Arrow Connector 10"/>
            <p:cNvCxnSpPr>
              <a:stCxn id="8" idx="2"/>
              <a:endCxn id="12" idx="0"/>
            </p:cNvCxnSpPr>
            <p:nvPr/>
          </p:nvCxnSpPr>
          <p:spPr>
            <a:xfrm>
              <a:off x="4542435" y="3498533"/>
              <a:ext cx="0" cy="31146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3892681" y="3810000"/>
              <a:ext cx="1299509" cy="60293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Solve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solid system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of equations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481376" y="3352800"/>
              <a:ext cx="1300424" cy="60293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Solve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mesh system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of equations</a:t>
              </a:r>
            </a:p>
          </p:txBody>
        </p:sp>
        <p:cxnSp>
          <p:nvCxnSpPr>
            <p:cNvPr id="14" name="Straight Arrow Connector 13"/>
            <p:cNvCxnSpPr>
              <a:stCxn id="12" idx="2"/>
              <a:endCxn id="10" idx="0"/>
            </p:cNvCxnSpPr>
            <p:nvPr/>
          </p:nvCxnSpPr>
          <p:spPr>
            <a:xfrm>
              <a:off x="4542435" y="4412933"/>
              <a:ext cx="0" cy="31146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5" name="Straight Arrow Connector 14"/>
            <p:cNvCxnSpPr>
              <a:stCxn id="10" idx="3"/>
              <a:endCxn id="18" idx="1"/>
            </p:cNvCxnSpPr>
            <p:nvPr/>
          </p:nvCxnSpPr>
          <p:spPr>
            <a:xfrm>
              <a:off x="5113945" y="4953000"/>
              <a:ext cx="4488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6" name="Straight Arrow Connector 15"/>
            <p:cNvCxnSpPr>
              <a:stCxn id="18" idx="0"/>
              <a:endCxn id="13" idx="2"/>
            </p:cNvCxnSpPr>
            <p:nvPr/>
          </p:nvCxnSpPr>
          <p:spPr>
            <a:xfrm flipH="1" flipV="1">
              <a:off x="6132046" y="3955733"/>
              <a:ext cx="1830" cy="76866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292600" y="5519057"/>
              <a:ext cx="499670" cy="381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Times"/>
                  <a:cs typeface="Times"/>
                </a:rPr>
                <a:t>t</a:t>
              </a:r>
              <a:r>
                <a:rPr lang="en-US" baseline="-25000" dirty="0">
                  <a:latin typeface="Times"/>
                  <a:cs typeface="Times"/>
                </a:rPr>
                <a:t>n+1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62824" y="4724400"/>
              <a:ext cx="1143019" cy="457200"/>
            </a:xfrm>
            <a:prstGeom prst="rect">
              <a:avLst/>
            </a:prstGeom>
            <a:solidFill>
              <a:srgbClr val="F2DCDB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Solid relaxation</a:t>
              </a:r>
            </a:p>
          </p:txBody>
        </p:sp>
        <p:cxnSp>
          <p:nvCxnSpPr>
            <p:cNvPr id="19" name="Elbow Connector 18"/>
            <p:cNvCxnSpPr>
              <a:stCxn id="13" idx="0"/>
              <a:endCxn id="8" idx="3"/>
            </p:cNvCxnSpPr>
            <p:nvPr/>
          </p:nvCxnSpPr>
          <p:spPr>
            <a:xfrm rot="16200000" flipV="1">
              <a:off x="5584023" y="2805234"/>
              <a:ext cx="155733" cy="939399"/>
            </a:xfrm>
            <a:prstGeom prst="bentConnector2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0" name="TextBox 42"/>
            <p:cNvSpPr txBox="1">
              <a:spLocks noChangeArrowheads="1"/>
            </p:cNvSpPr>
            <p:nvPr/>
          </p:nvSpPr>
          <p:spPr bwMode="auto">
            <a:xfrm>
              <a:off x="5113843" y="4648200"/>
              <a:ext cx="448757" cy="29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latin typeface="Times" charset="0"/>
                  <a:cs typeface="Times" charset="0"/>
                </a:rPr>
                <a:t>No</a:t>
              </a:r>
            </a:p>
          </p:txBody>
        </p:sp>
        <p:sp>
          <p:nvSpPr>
            <p:cNvPr id="21" name="TextBox 43"/>
            <p:cNvSpPr txBox="1">
              <a:spLocks noChangeArrowheads="1"/>
            </p:cNvSpPr>
            <p:nvPr/>
          </p:nvSpPr>
          <p:spPr bwMode="auto">
            <a:xfrm>
              <a:off x="4551220" y="5181600"/>
              <a:ext cx="533400" cy="29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Times" charset="0"/>
                  <a:cs typeface="Times" charset="0"/>
                </a:rPr>
                <a:t>Yes</a:t>
              </a:r>
            </a:p>
          </p:txBody>
        </p:sp>
        <p:cxnSp>
          <p:nvCxnSpPr>
            <p:cNvPr id="22" name="Straight Arrow Connector 21"/>
            <p:cNvCxnSpPr>
              <a:stCxn id="9" idx="2"/>
              <a:endCxn id="8" idx="0"/>
            </p:cNvCxnSpPr>
            <p:nvPr/>
          </p:nvCxnSpPr>
          <p:spPr>
            <a:xfrm>
              <a:off x="4542435" y="2699656"/>
              <a:ext cx="0" cy="19594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Arrow Connector 22"/>
            <p:cNvCxnSpPr>
              <a:stCxn id="10" idx="2"/>
              <a:endCxn id="17" idx="0"/>
            </p:cNvCxnSpPr>
            <p:nvPr/>
          </p:nvCxnSpPr>
          <p:spPr>
            <a:xfrm>
              <a:off x="4542435" y="5181600"/>
              <a:ext cx="0" cy="33745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57" y="3325009"/>
            <a:ext cx="4328543" cy="4849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391809"/>
            <a:ext cx="1618657" cy="484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5382409"/>
            <a:ext cx="1667156" cy="4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62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8600" y="1722437"/>
            <a:ext cx="5334000" cy="4449763"/>
          </a:xfrm>
        </p:spPr>
        <p:txBody>
          <a:bodyPr/>
          <a:lstStyle/>
          <a:p>
            <a:pPr eaLnBrk="1" hangingPunct="1"/>
            <a:r>
              <a:rPr lang="en-US" dirty="0"/>
              <a:t>Combination of simultaneous and segregated solves</a:t>
            </a:r>
          </a:p>
          <a:p>
            <a:pPr lvl="1" eaLnBrk="1" hangingPunct="1"/>
            <a:r>
              <a:rPr lang="en-US" dirty="0"/>
              <a:t>Solid and fluid</a:t>
            </a:r>
          </a:p>
          <a:p>
            <a:pPr lvl="2" eaLnBrk="1" hangingPunct="1"/>
            <a:r>
              <a:rPr lang="en-US" dirty="0"/>
              <a:t>Single algebraic system</a:t>
            </a:r>
          </a:p>
          <a:p>
            <a:pPr lvl="1" eaLnBrk="1" hangingPunct="1"/>
            <a:r>
              <a:rPr lang="en-US" dirty="0"/>
              <a:t>Iterative mesh displacement</a:t>
            </a:r>
          </a:p>
          <a:p>
            <a:pPr lvl="2" eaLnBrk="1" hangingPunct="1"/>
            <a:r>
              <a:rPr lang="en-US" dirty="0"/>
              <a:t>Same as </a:t>
            </a:r>
            <a:r>
              <a:rPr lang="en-US" dirty="0" smtClean="0"/>
              <a:t>partitioned</a:t>
            </a:r>
            <a:endParaRPr lang="en-US" sz="1200" dirty="0" smtClean="0"/>
          </a:p>
          <a:p>
            <a:pPr lvl="2" eaLnBrk="1" hangingPunct="1"/>
            <a:endParaRPr lang="en-US" sz="1200" dirty="0"/>
          </a:p>
          <a:p>
            <a:pPr eaLnBrk="1" hangingPunct="1"/>
            <a:r>
              <a:rPr lang="en-US" dirty="0"/>
              <a:t>One conforming velocity field</a:t>
            </a:r>
          </a:p>
          <a:p>
            <a:pPr lvl="1" eaLnBrk="1" hangingPunct="1"/>
            <a:r>
              <a:rPr lang="en-US" dirty="0"/>
              <a:t>Implicit traction </a:t>
            </a:r>
            <a:r>
              <a:rPr lang="en-US" dirty="0" smtClean="0"/>
              <a:t>continuity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Quasi-Direct FSI coupling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538511" y="2133600"/>
            <a:ext cx="3300689" cy="3814298"/>
            <a:chOff x="5639059" y="1884699"/>
            <a:chExt cx="2895341" cy="3151180"/>
          </a:xfrm>
        </p:grpSpPr>
        <p:sp>
          <p:nvSpPr>
            <p:cNvPr id="7" name="Rounded Rectangle 6"/>
            <p:cNvSpPr/>
            <p:nvPr/>
          </p:nvSpPr>
          <p:spPr>
            <a:xfrm>
              <a:off x="5639059" y="2517775"/>
              <a:ext cx="1299535" cy="10603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Solve coupled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fluid and solid system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of equations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17049" y="3886066"/>
              <a:ext cx="1143554" cy="457334"/>
            </a:xfrm>
            <a:prstGeom prst="rect">
              <a:avLst/>
            </a:prstGeom>
            <a:solidFill>
              <a:srgbClr val="F2DCDB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Convergence check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233942" y="3200529"/>
              <a:ext cx="1300458" cy="60297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Solve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mesh system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of equations</a:t>
              </a:r>
            </a:p>
          </p:txBody>
        </p:sp>
        <p:cxnSp>
          <p:nvCxnSpPr>
            <p:cNvPr id="10" name="Straight Arrow Connector 9"/>
            <p:cNvCxnSpPr>
              <a:stCxn id="7" idx="2"/>
              <a:endCxn id="8" idx="0"/>
            </p:cNvCxnSpPr>
            <p:nvPr/>
          </p:nvCxnSpPr>
          <p:spPr>
            <a:xfrm>
              <a:off x="6288826" y="3578085"/>
              <a:ext cx="0" cy="30798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1" name="Elbow Connector 10"/>
            <p:cNvCxnSpPr>
              <a:stCxn id="9" idx="0"/>
              <a:endCxn id="7" idx="3"/>
            </p:cNvCxnSpPr>
            <p:nvPr/>
          </p:nvCxnSpPr>
          <p:spPr>
            <a:xfrm rot="16200000" flipV="1">
              <a:off x="7335083" y="2651441"/>
              <a:ext cx="152599" cy="945577"/>
            </a:xfrm>
            <a:prstGeom prst="bentConnector2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2" name="TextBox 18"/>
            <p:cNvSpPr txBox="1">
              <a:spLocks noChangeArrowheads="1"/>
            </p:cNvSpPr>
            <p:nvPr/>
          </p:nvSpPr>
          <p:spPr bwMode="auto">
            <a:xfrm>
              <a:off x="6942643" y="3810000"/>
              <a:ext cx="448757" cy="279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latin typeface="Times" charset="0"/>
                  <a:cs typeface="Times" charset="0"/>
                </a:rPr>
                <a:t>No</a:t>
              </a:r>
            </a:p>
          </p:txBody>
        </p:sp>
        <p:cxnSp>
          <p:nvCxnSpPr>
            <p:cNvPr id="13" name="Elbow Connector 12"/>
            <p:cNvCxnSpPr>
              <a:stCxn id="8" idx="3"/>
              <a:endCxn id="9" idx="2"/>
            </p:cNvCxnSpPr>
            <p:nvPr/>
          </p:nvCxnSpPr>
          <p:spPr>
            <a:xfrm flipV="1">
              <a:off x="6860604" y="3803505"/>
              <a:ext cx="1023568" cy="311229"/>
            </a:xfrm>
            <a:prstGeom prst="bentConnector2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038703" y="1884699"/>
              <a:ext cx="500247" cy="381266"/>
            </a:xfrm>
            <a:prstGeom prst="rect">
              <a:avLst/>
            </a:prstGeom>
            <a:solidFill>
              <a:srgbClr val="D4E3B4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Times"/>
                  <a:cs typeface="Times"/>
                </a:rPr>
                <a:t>t</a:t>
              </a:r>
              <a:r>
                <a:rPr lang="en-US" baseline="-25000" dirty="0">
                  <a:latin typeface="Times"/>
                  <a:cs typeface="Times"/>
                </a:rPr>
                <a:t>n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38703" y="4654613"/>
              <a:ext cx="500247" cy="381266"/>
            </a:xfrm>
            <a:prstGeom prst="rect">
              <a:avLst/>
            </a:prstGeom>
            <a:solidFill>
              <a:srgbClr val="D4E3B4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Times"/>
                  <a:cs typeface="Times"/>
                </a:rPr>
                <a:t>t</a:t>
              </a:r>
              <a:r>
                <a:rPr lang="en-US" baseline="-25000" dirty="0">
                  <a:latin typeface="Times"/>
                  <a:cs typeface="Times"/>
                </a:rPr>
                <a:t>n+1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6" name="TextBox 22"/>
            <p:cNvSpPr txBox="1">
              <a:spLocks noChangeArrowheads="1"/>
            </p:cNvSpPr>
            <p:nvPr/>
          </p:nvSpPr>
          <p:spPr bwMode="auto">
            <a:xfrm>
              <a:off x="6261768" y="4315515"/>
              <a:ext cx="533400" cy="279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Euphemi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Times" charset="0"/>
                  <a:cs typeface="Times" charset="0"/>
                </a:rPr>
                <a:t>Yes</a:t>
              </a:r>
            </a:p>
          </p:txBody>
        </p:sp>
        <p:cxnSp>
          <p:nvCxnSpPr>
            <p:cNvPr id="17" name="Straight Arrow Connector 16"/>
            <p:cNvCxnSpPr>
              <a:stCxn id="14" idx="2"/>
              <a:endCxn id="7" idx="0"/>
            </p:cNvCxnSpPr>
            <p:nvPr/>
          </p:nvCxnSpPr>
          <p:spPr>
            <a:xfrm>
              <a:off x="6288826" y="2265965"/>
              <a:ext cx="0" cy="25181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8" name="Straight Arrow Connector 17"/>
            <p:cNvCxnSpPr>
              <a:stCxn id="8" idx="2"/>
              <a:endCxn id="15" idx="0"/>
            </p:cNvCxnSpPr>
            <p:nvPr/>
          </p:nvCxnSpPr>
          <p:spPr>
            <a:xfrm>
              <a:off x="6288826" y="4343400"/>
              <a:ext cx="0" cy="31121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724400" y="1828800"/>
            <a:ext cx="4724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46063" indent="-246063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Font typeface="Euphemia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11188" indent="-2460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Euphemia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77900" indent="-2460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Euphemia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43025" indent="-2460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709738" indent="-2460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Euphemia" charset="0"/>
              <a:buChar char="›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715000"/>
            <a:ext cx="4572000" cy="3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05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 FSI coupling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6736520" y="2520950"/>
            <a:ext cx="1721680" cy="2584450"/>
            <a:chOff x="6327174" y="1883229"/>
            <a:chExt cx="1447951" cy="2184476"/>
          </a:xfrm>
        </p:grpSpPr>
        <p:sp>
          <p:nvSpPr>
            <p:cNvPr id="7" name="Rounded Rectangle 6"/>
            <p:cNvSpPr/>
            <p:nvPr/>
          </p:nvSpPr>
          <p:spPr>
            <a:xfrm>
              <a:off x="6327174" y="2527300"/>
              <a:ext cx="1447951" cy="9017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Solve coupled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fluid, solid, and mesh system</a:t>
              </a:r>
            </a:p>
            <a:p>
              <a:pPr algn="ctr">
                <a:defRPr/>
              </a:pPr>
              <a:r>
                <a:rPr lang="en-US" sz="1600" dirty="0">
                  <a:latin typeface="Times"/>
                  <a:cs typeface="Times"/>
                </a:rPr>
                <a:t>of equations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804908" y="1883229"/>
              <a:ext cx="500012" cy="381076"/>
            </a:xfrm>
            <a:prstGeom prst="rect">
              <a:avLst/>
            </a:prstGeom>
            <a:solidFill>
              <a:srgbClr val="D4E3B4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Times"/>
                  <a:cs typeface="Times"/>
                </a:rPr>
                <a:t>t</a:t>
              </a:r>
              <a:r>
                <a:rPr lang="en-US" baseline="-25000" dirty="0">
                  <a:latin typeface="Times"/>
                  <a:cs typeface="Times"/>
                </a:rPr>
                <a:t>n</a:t>
              </a:r>
              <a:endParaRPr lang="en-US" dirty="0">
                <a:latin typeface="Times"/>
                <a:cs typeface="Times"/>
              </a:endParaRPr>
            </a:p>
          </p:txBody>
        </p:sp>
        <p:cxnSp>
          <p:nvCxnSpPr>
            <p:cNvPr id="9" name="Straight Arrow Connector 8"/>
            <p:cNvCxnSpPr>
              <a:stCxn id="8" idx="2"/>
              <a:endCxn id="7" idx="0"/>
            </p:cNvCxnSpPr>
            <p:nvPr/>
          </p:nvCxnSpPr>
          <p:spPr>
            <a:xfrm flipH="1">
              <a:off x="7051150" y="2264305"/>
              <a:ext cx="3764" cy="26299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" name="Straight Arrow Connector 9"/>
            <p:cNvCxnSpPr>
              <a:stCxn id="7" idx="2"/>
              <a:endCxn id="11" idx="0"/>
            </p:cNvCxnSpPr>
            <p:nvPr/>
          </p:nvCxnSpPr>
          <p:spPr>
            <a:xfrm>
              <a:off x="7051150" y="3429000"/>
              <a:ext cx="3766" cy="25762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804909" y="3686629"/>
              <a:ext cx="500012" cy="381076"/>
            </a:xfrm>
            <a:prstGeom prst="rect">
              <a:avLst/>
            </a:prstGeom>
            <a:solidFill>
              <a:srgbClr val="D4E3B4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Times"/>
                  <a:cs typeface="Times"/>
                </a:rPr>
                <a:t>t</a:t>
              </a:r>
              <a:r>
                <a:rPr lang="en-US" baseline="-25000" dirty="0">
                  <a:latin typeface="Times"/>
                  <a:cs typeface="Times"/>
                </a:rPr>
                <a:t>n+1</a:t>
              </a:r>
              <a:endParaRPr lang="en-US" dirty="0">
                <a:latin typeface="Times"/>
                <a:cs typeface="Times"/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722437"/>
            <a:ext cx="6172200" cy="4449763"/>
          </a:xfrm>
        </p:spPr>
        <p:txBody>
          <a:bodyPr/>
          <a:lstStyle/>
          <a:p>
            <a:pPr eaLnBrk="1" hangingPunct="1"/>
            <a:r>
              <a:rPr lang="en-US" dirty="0"/>
              <a:t>Simultaneous solves</a:t>
            </a:r>
          </a:p>
          <a:p>
            <a:pPr lvl="1" eaLnBrk="1" hangingPunct="1"/>
            <a:r>
              <a:rPr lang="en-US" dirty="0"/>
              <a:t>Single algebraic system for </a:t>
            </a:r>
            <a:r>
              <a:rPr lang="en-US" dirty="0" smtClean="0"/>
              <a:t>everything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One conforming velocity field</a:t>
            </a:r>
          </a:p>
          <a:p>
            <a:pPr lvl="1" eaLnBrk="1" hangingPunct="1"/>
            <a:r>
              <a:rPr lang="en-US" dirty="0"/>
              <a:t>Implicit traction </a:t>
            </a:r>
            <a:r>
              <a:rPr lang="en-US" dirty="0" smtClean="0"/>
              <a:t>continuity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One-way strong mesh displacement</a:t>
            </a:r>
          </a:p>
          <a:p>
            <a:pPr lvl="1" eaLnBrk="1" hangingPunct="1"/>
            <a:r>
              <a:rPr lang="en-US" dirty="0"/>
              <a:t>Care must be taken to avoid having the mesh affect the solid displacement</a:t>
            </a:r>
          </a:p>
        </p:txBody>
      </p:sp>
    </p:spTree>
    <p:extLst>
      <p:ext uri="{BB962C8B-B14F-4D97-AF65-F5344CB8AC3E}">
        <p14:creationId xmlns:p14="http://schemas.microsoft.com/office/powerpoint/2010/main" xmlns="" val="33584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Criterion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494" y="1905000"/>
            <a:ext cx="7339012" cy="3962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use the same criterion for the partitioned and </a:t>
            </a:r>
            <a:r>
              <a:rPr lang="en-US" dirty="0" smtClean="0"/>
              <a:t>quasi-direct fixed</a:t>
            </a:r>
            <a:r>
              <a:rPr lang="en-US" dirty="0"/>
              <a:t>-point iterations as for the monolithic Newton-</a:t>
            </a:r>
            <a:r>
              <a:rPr lang="en-US" dirty="0" err="1"/>
              <a:t>Raphson</a:t>
            </a:r>
            <a:r>
              <a:rPr lang="en-US" dirty="0"/>
              <a:t> iterations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satisfied when the fluid-solid interface does NOT move between iterations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FD8B-7C2F-8C48-B3B2-027470A5A5A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3505200"/>
            <a:ext cx="5702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566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Turek-Hron</a:t>
            </a:r>
            <a:r>
              <a:rPr lang="en-US" dirty="0" smtClean="0"/>
              <a:t> FSI benchmark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344" y="1214438"/>
            <a:ext cx="7707312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800600"/>
            <a:ext cx="3304479" cy="1872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253" y="4953000"/>
            <a:ext cx="1479147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 visualization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TurekFSI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84275"/>
            <a:ext cx="9144000" cy="559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64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38338" y="1752838"/>
            <a:ext cx="5224462" cy="36571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38338" y="1752838"/>
            <a:ext cx="5224462" cy="36571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57400" y="1752838"/>
            <a:ext cx="5224462" cy="36571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51850" y="1752838"/>
            <a:ext cx="5224462" cy="36571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2438400" y="1143000"/>
            <a:ext cx="1535113" cy="4572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Euphemia" pitchFamily="34" charset="0"/>
              <a:buNone/>
              <a:defRPr/>
            </a:pPr>
            <a:r>
              <a:rPr lang="en-US" dirty="0" smtClean="0"/>
              <a:t>Displacement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715000" y="1143000"/>
            <a:ext cx="1611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Euphemi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Euphemi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Euphemi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Euphemi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Euphemi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400"/>
              </a:spcBef>
              <a:buFont typeface="Euphemia" charset="0"/>
              <a:buNone/>
              <a:defRPr/>
            </a:pPr>
            <a:r>
              <a:rPr lang="en-US" sz="1500" dirty="0" smtClean="0">
                <a:latin typeface="+mn-lt"/>
              </a:rPr>
              <a:t>Drag and Lift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90600" y="5715000"/>
            <a:ext cx="71628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FSI2 fluid-structure interface lift vs. time:</a:t>
            </a:r>
          </a:p>
          <a:p>
            <a:pPr eaLnBrk="1" hangingPunct="1"/>
            <a:r>
              <a:rPr lang="en-US" sz="1800" dirty="0"/>
              <a:t>monolithic and </a:t>
            </a:r>
            <a:r>
              <a:rPr lang="en-US" sz="1800" dirty="0" smtClean="0"/>
              <a:t>quasi-direct </a:t>
            </a:r>
            <a:r>
              <a:rPr lang="en-US" sz="1800" dirty="0"/>
              <a:t>closer match than partitioned</a:t>
            </a:r>
          </a:p>
          <a:p>
            <a:pPr eaLnBrk="1" hangingPunct="1"/>
            <a:endParaRPr lang="en-US" sz="1800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90600" y="5715000"/>
            <a:ext cx="7315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r>
              <a:rPr lang="en-US" sz="1800" dirty="0"/>
              <a:t>FSI2 fluid-structure interface drag vs. time: </a:t>
            </a:r>
          </a:p>
          <a:p>
            <a:r>
              <a:rPr lang="en-US" sz="1800" dirty="0"/>
              <a:t>monolithic and </a:t>
            </a:r>
            <a:r>
              <a:rPr lang="en-US" sz="1800" dirty="0" smtClean="0"/>
              <a:t>quasi-direct closer </a:t>
            </a:r>
            <a:r>
              <a:rPr lang="en-US" sz="1800" dirty="0"/>
              <a:t>match than partitioned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90600" y="5715000"/>
            <a:ext cx="7315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FSI2 flag tip x-displacement vs. time:</a:t>
            </a:r>
          </a:p>
          <a:p>
            <a:pPr eaLnBrk="1" hangingPunct="1"/>
            <a:r>
              <a:rPr lang="en-US" sz="1800" dirty="0"/>
              <a:t>monolithic and </a:t>
            </a:r>
            <a:r>
              <a:rPr lang="en-US" sz="1800" dirty="0" smtClean="0"/>
              <a:t>quasi-direct closer </a:t>
            </a:r>
            <a:r>
              <a:rPr lang="en-US" sz="1800" dirty="0"/>
              <a:t>match than partitioned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90600" y="5678487"/>
            <a:ext cx="7315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FSI2 flag tip y-displacement vs. time:</a:t>
            </a:r>
          </a:p>
          <a:p>
            <a:pPr eaLnBrk="1" hangingPunct="1"/>
            <a:r>
              <a:rPr lang="en-US" sz="1800" dirty="0"/>
              <a:t>excellent agreement for all coupling methods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1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2373E-6 L -0.19427 -0.1332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6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2373E-6 L -0.19427 0.1887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9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pat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2373E-6 L 0.18907 -0.1332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6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mp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2373E-6 L 0.18907 0.1887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9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General FSI concepts</a:t>
            </a:r>
          </a:p>
          <a:p>
            <a:pPr lvl="1"/>
            <a:r>
              <a:rPr lang="en-US" dirty="0" smtClean="0"/>
              <a:t>Governing theory</a:t>
            </a:r>
          </a:p>
          <a:p>
            <a:r>
              <a:rPr lang="en-US" dirty="0" smtClean="0"/>
              <a:t>FSI Testing</a:t>
            </a:r>
          </a:p>
          <a:p>
            <a:pPr lvl="1"/>
            <a:r>
              <a:rPr lang="en-US" dirty="0" err="1" smtClean="0"/>
              <a:t>Turek</a:t>
            </a:r>
            <a:r>
              <a:rPr lang="en-US" dirty="0" smtClean="0"/>
              <a:t> and </a:t>
            </a:r>
            <a:r>
              <a:rPr lang="en-US" dirty="0" err="1" smtClean="0"/>
              <a:t>Hron</a:t>
            </a:r>
            <a:r>
              <a:rPr lang="en-US" dirty="0" smtClean="0"/>
              <a:t> FSI benchmark</a:t>
            </a:r>
          </a:p>
          <a:p>
            <a:r>
              <a:rPr lang="en-US" dirty="0" err="1" smtClean="0"/>
              <a:t>deal.II</a:t>
            </a:r>
            <a:r>
              <a:rPr lang="en-US" dirty="0" smtClean="0"/>
              <a:t> implementation</a:t>
            </a:r>
          </a:p>
          <a:p>
            <a:pPr lvl="1"/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Challenge areas</a:t>
            </a:r>
          </a:p>
          <a:p>
            <a:pPr lvl="1"/>
            <a:r>
              <a:rPr lang="en-US" dirty="0" smtClean="0"/>
              <a:t>Future work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47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uphemia" charset="0"/>
              </a:rPr>
              <a:t>Benchmark results: </a:t>
            </a:r>
            <a:r>
              <a:rPr lang="en-US" dirty="0" err="1" smtClean="0">
                <a:latin typeface="Euphemia" charset="0"/>
              </a:rPr>
              <a:t>Extrema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FD8B-7C2F-8C48-B3B2-027470A5A5A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75395" b="-75395"/>
          <a:stretch>
            <a:fillRect/>
          </a:stretch>
        </p:blipFill>
        <p:spPr>
          <a:xfrm>
            <a:off x="457200" y="457200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4876800" y="1890889"/>
            <a:ext cx="1295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600" y="1781064"/>
            <a:ext cx="1524000" cy="2923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Times"/>
                <a:cs typeface="Times"/>
              </a:rPr>
              <a:t>Quasi-Direct</a:t>
            </a:r>
            <a:endParaRPr lang="en-US" sz="1300" dirty="0">
              <a:latin typeface="Times"/>
              <a:cs typeface="Times"/>
            </a:endParaRPr>
          </a:p>
        </p:txBody>
      </p:sp>
      <p:pic>
        <p:nvPicPr>
          <p:cNvPr id="7" name="Content Placeholder 4" descr="TurekFSIMe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86461" b="-86461"/>
          <a:stretch>
            <a:fillRect/>
          </a:stretch>
        </p:blipFill>
        <p:spPr bwMode="auto">
          <a:xfrm>
            <a:off x="457200" y="271303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xmlns="" val="93267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 wins… this time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272" y="1295400"/>
            <a:ext cx="7195457" cy="5036820"/>
          </a:xfrm>
        </p:spPr>
      </p:pic>
      <p:sp>
        <p:nvSpPr>
          <p:cNvPr id="6" name="Rectangle 5"/>
          <p:cNvSpPr/>
          <p:nvPr/>
        </p:nvSpPr>
        <p:spPr>
          <a:xfrm>
            <a:off x="4814112" y="1789518"/>
            <a:ext cx="1484568" cy="2273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3536" y="1725580"/>
            <a:ext cx="152400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"/>
                <a:cs typeface="Times"/>
              </a:rPr>
              <a:t>Quasi-Direct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6218237"/>
            <a:ext cx="82296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0" dirty="0" smtClean="0"/>
              <a:t>Caveat: 2D, Laminar, Low Re, Serial</a:t>
            </a:r>
          </a:p>
        </p:txBody>
      </p:sp>
    </p:spTree>
    <p:extLst>
      <p:ext uri="{BB962C8B-B14F-4D97-AF65-F5344CB8AC3E}">
        <p14:creationId xmlns:p14="http://schemas.microsoft.com/office/powerpoint/2010/main" xmlns="" val="31934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Developed a computational FSI model</a:t>
            </a:r>
          </a:p>
          <a:p>
            <a:pPr marL="708660" lvl="1" indent="-342900" eaLnBrk="1" fontAlgn="auto" hangingPunct="1">
              <a:spcAft>
                <a:spcPts val="0"/>
              </a:spcAft>
              <a:defRPr/>
            </a:pPr>
            <a:r>
              <a:rPr lang="en-US" dirty="0"/>
              <a:t>Three coupling types</a:t>
            </a:r>
          </a:p>
          <a:p>
            <a:pPr marL="708660" lvl="1" indent="-342900" eaLnBrk="1" fontAlgn="auto" hangingPunct="1">
              <a:spcAft>
                <a:spcPts val="0"/>
              </a:spcAft>
              <a:defRPr/>
            </a:pPr>
            <a:r>
              <a:rPr lang="en-US" dirty="0" smtClean="0"/>
              <a:t>Identical </a:t>
            </a:r>
            <a:r>
              <a:rPr lang="en-US" dirty="0"/>
              <a:t>framework and convergence </a:t>
            </a:r>
            <a:r>
              <a:rPr lang="en-US" dirty="0" smtClean="0"/>
              <a:t>criteria</a:t>
            </a:r>
          </a:p>
          <a:p>
            <a:pPr marL="343535"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Turek</a:t>
            </a:r>
            <a:r>
              <a:rPr lang="en-US" dirty="0" err="1"/>
              <a:t>-Hron</a:t>
            </a:r>
            <a:r>
              <a:rPr lang="en-US" dirty="0"/>
              <a:t> benchmark case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All coupling types equally tightly coupled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Good agreement for all data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Monolithic coupling </a:t>
            </a:r>
            <a:r>
              <a:rPr lang="en-US" sz="1600" dirty="0"/>
              <a:t>(Also quasi-direct)</a:t>
            </a:r>
            <a:endParaRPr lang="en-US" dirty="0"/>
          </a:p>
          <a:p>
            <a:pPr marL="708660" lvl="1" indent="-342900" eaLnBrk="1" fontAlgn="auto" hangingPunct="1">
              <a:spcAft>
                <a:spcPts val="0"/>
              </a:spcAft>
              <a:defRPr/>
            </a:pPr>
            <a:r>
              <a:rPr lang="en-US" dirty="0"/>
              <a:t>Slightly more accurate than partitioned</a:t>
            </a:r>
          </a:p>
          <a:p>
            <a:pPr marL="708660" lvl="1" indent="-342900" eaLnBrk="1" fontAlgn="auto" hangingPunct="1">
              <a:spcAft>
                <a:spcPts val="0"/>
              </a:spcAft>
              <a:defRPr/>
            </a:pPr>
            <a:r>
              <a:rPr lang="en-US" dirty="0"/>
              <a:t>Significantly faster than partitioned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81400"/>
            <a:ext cx="4643719" cy="2514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8" y="3571618"/>
            <a:ext cx="4661782" cy="25243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18" y="3571618"/>
            <a:ext cx="4661782" cy="2524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deal.II</a:t>
            </a:r>
            <a:r>
              <a:rPr lang="en-US" dirty="0" smtClean="0"/>
              <a:t> implementation: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Multidocument 5"/>
          <p:cNvSpPr/>
          <p:nvPr/>
        </p:nvSpPr>
        <p:spPr>
          <a:xfrm>
            <a:off x="228600" y="1295400"/>
            <a:ext cx="1676400" cy="1219200"/>
          </a:xfrm>
          <a:prstGeom prst="flowChartMultidocumen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Parameters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Triangulation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FE spaces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Etc.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</p:txBody>
      </p:sp>
      <p:sp>
        <p:nvSpPr>
          <p:cNvPr id="8" name="Process 7"/>
          <p:cNvSpPr/>
          <p:nvPr/>
        </p:nvSpPr>
        <p:spPr>
          <a:xfrm>
            <a:off x="2819400" y="1638300"/>
            <a:ext cx="15240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fsi_handler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3"/>
            <a:endCxn id="8" idx="1"/>
          </p:cNvCxnSpPr>
          <p:nvPr/>
        </p:nvCxnSpPr>
        <p:spPr>
          <a:xfrm>
            <a:off x="1905000" y="1905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90800" y="2438400"/>
            <a:ext cx="1981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3 x 3 </a:t>
            </a:r>
            <a:r>
              <a:rPr lang="en-US" sz="1400" dirty="0" err="1" smtClean="0"/>
              <a:t>BlockSparseMatrix</a:t>
            </a:r>
            <a:endParaRPr lang="en-US" sz="1400" dirty="0" smtClean="0"/>
          </a:p>
          <a:p>
            <a:r>
              <a:rPr lang="en-US" sz="1400" dirty="0" smtClean="0"/>
              <a:t>3 x 1 </a:t>
            </a:r>
            <a:r>
              <a:rPr lang="en-US" sz="1400" dirty="0" err="1" smtClean="0"/>
              <a:t>BlockVector</a:t>
            </a:r>
            <a:r>
              <a:rPr lang="en-US" sz="1400" dirty="0" smtClean="0"/>
              <a:t> (s)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108828"/>
            <a:ext cx="3124200" cy="16917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203828"/>
            <a:ext cx="3124200" cy="169177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581400" y="2171700"/>
            <a:ext cx="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4" idx="2"/>
            <a:endCxn id="16" idx="0"/>
          </p:cNvCxnSpPr>
          <p:nvPr/>
        </p:nvCxnSpPr>
        <p:spPr>
          <a:xfrm rot="5400000">
            <a:off x="2875430" y="2875430"/>
            <a:ext cx="609600" cy="80234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199" y="5013828"/>
            <a:ext cx="3124201" cy="169177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 rot="16200000">
            <a:off x="4925199" y="5675049"/>
            <a:ext cx="133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Monolithic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4925199" y="3770049"/>
            <a:ext cx="133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Quasi-Direct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4925199" y="1865048"/>
            <a:ext cx="133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Partitioned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162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54166 0.15556 " pathEditMode="relative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54167 -0.13333 " pathEditMode="relative" ptsTypes="AA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525 -0.4 " pathEditMode="relative" ptsTypes="AA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35" grpId="0"/>
      <p:bldP spid="36" grpId="1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deal.II</a:t>
            </a:r>
            <a:r>
              <a:rPr lang="en-US" dirty="0" smtClean="0"/>
              <a:t> </a:t>
            </a:r>
            <a:r>
              <a:rPr lang="en-US" dirty="0"/>
              <a:t>implementation: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Multidocument 5"/>
          <p:cNvSpPr/>
          <p:nvPr/>
        </p:nvSpPr>
        <p:spPr>
          <a:xfrm>
            <a:off x="228600" y="1295400"/>
            <a:ext cx="1676400" cy="1219200"/>
          </a:xfrm>
          <a:prstGeom prst="flowChartMultidocumen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Parameters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Triangulation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FE spaces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Etc.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</p:txBody>
      </p:sp>
      <p:sp>
        <p:nvSpPr>
          <p:cNvPr id="8" name="Process 7"/>
          <p:cNvSpPr/>
          <p:nvPr/>
        </p:nvSpPr>
        <p:spPr>
          <a:xfrm>
            <a:off x="2819400" y="1638300"/>
            <a:ext cx="15240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fsi_handler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3"/>
            <a:endCxn id="8" idx="1"/>
          </p:cNvCxnSpPr>
          <p:nvPr/>
        </p:nvCxnSpPr>
        <p:spPr>
          <a:xfrm>
            <a:off x="1905000" y="1905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90800" y="2438400"/>
            <a:ext cx="1981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3 x 3 </a:t>
            </a:r>
            <a:r>
              <a:rPr lang="en-US" sz="1400" dirty="0" err="1" smtClean="0"/>
              <a:t>BlockSparseMatrix</a:t>
            </a:r>
            <a:endParaRPr lang="en-US" sz="1400" dirty="0" smtClean="0"/>
          </a:p>
          <a:p>
            <a:r>
              <a:rPr lang="en-US" sz="1400" dirty="0" smtClean="0"/>
              <a:t>3 x 1 </a:t>
            </a:r>
            <a:r>
              <a:rPr lang="en-US" sz="1400" dirty="0" err="1" smtClean="0"/>
              <a:t>BlockVector</a:t>
            </a:r>
            <a:r>
              <a:rPr lang="en-US" sz="1400" dirty="0" smtClean="0"/>
              <a:t> (s)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108828"/>
            <a:ext cx="3124200" cy="16917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203828"/>
            <a:ext cx="3124200" cy="169177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581400" y="2171700"/>
            <a:ext cx="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199" y="5013828"/>
            <a:ext cx="3124201" cy="169177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 rot="16200000">
            <a:off x="4925199" y="5675049"/>
            <a:ext cx="133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Monolithic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4925199" y="3770049"/>
            <a:ext cx="133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Quasi-Direct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4925199" y="1865048"/>
            <a:ext cx="133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Partitioned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 bwMode="auto">
          <a:xfrm>
            <a:off x="282109" y="3886200"/>
            <a:ext cx="1458632" cy="7034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latin typeface="Times"/>
                <a:cs typeface="Times"/>
              </a:rPr>
              <a:t>Fluid system assembly</a:t>
            </a:r>
            <a:endParaRPr lang="en-US" sz="1600" dirty="0">
              <a:latin typeface="Times"/>
              <a:cs typeface="Times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2048809" y="3886200"/>
            <a:ext cx="1458632" cy="7034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latin typeface="Times"/>
                <a:cs typeface="Times"/>
              </a:rPr>
              <a:t>Solid system assembly</a:t>
            </a:r>
            <a:endParaRPr lang="en-US" sz="1600" dirty="0">
              <a:latin typeface="Times"/>
              <a:cs typeface="Times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3798141" y="3886200"/>
            <a:ext cx="1459659" cy="7034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latin typeface="Times"/>
                <a:cs typeface="Times"/>
              </a:rPr>
              <a:t>Mesh system assembly</a:t>
            </a:r>
            <a:endParaRPr lang="en-US" sz="1600" dirty="0">
              <a:latin typeface="Times"/>
              <a:cs typeface="Times"/>
            </a:endParaRPr>
          </a:p>
        </p:txBody>
      </p:sp>
      <p:cxnSp>
        <p:nvCxnSpPr>
          <p:cNvPr id="11" name="Straight Arrow Connector 10"/>
          <p:cNvCxnSpPr>
            <a:endCxn id="19" idx="0"/>
          </p:cNvCxnSpPr>
          <p:nvPr/>
        </p:nvCxnSpPr>
        <p:spPr>
          <a:xfrm flipH="1">
            <a:off x="1011425" y="3286125"/>
            <a:ext cx="1766700" cy="600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2" idx="0"/>
          </p:cNvCxnSpPr>
          <p:nvPr/>
        </p:nvCxnSpPr>
        <p:spPr>
          <a:xfrm>
            <a:off x="2784475" y="3282950"/>
            <a:ext cx="1743496" cy="603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016125" y="5867400"/>
            <a:ext cx="152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Solve and post process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016125" y="4953000"/>
            <a:ext cx="152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“Couple”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1" idx="2"/>
            <a:endCxn id="38" idx="0"/>
          </p:cNvCxnSpPr>
          <p:nvPr/>
        </p:nvCxnSpPr>
        <p:spPr>
          <a:xfrm>
            <a:off x="2778125" y="4589622"/>
            <a:ext cx="0" cy="363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8" idx="2"/>
            <a:endCxn id="30" idx="0"/>
          </p:cNvCxnSpPr>
          <p:nvPr/>
        </p:nvCxnSpPr>
        <p:spPr>
          <a:xfrm>
            <a:off x="2778125" y="55626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9" idx="2"/>
            <a:endCxn id="38" idx="1"/>
          </p:cNvCxnSpPr>
          <p:nvPr/>
        </p:nvCxnSpPr>
        <p:spPr>
          <a:xfrm>
            <a:off x="1011425" y="4589622"/>
            <a:ext cx="1004700" cy="668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2" idx="2"/>
            <a:endCxn id="38" idx="3"/>
          </p:cNvCxnSpPr>
          <p:nvPr/>
        </p:nvCxnSpPr>
        <p:spPr>
          <a:xfrm flipH="1">
            <a:off x="3540125" y="4589622"/>
            <a:ext cx="987846" cy="668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14" idx="2"/>
            <a:endCxn id="21" idx="0"/>
          </p:cNvCxnSpPr>
          <p:nvPr/>
        </p:nvCxnSpPr>
        <p:spPr>
          <a:xfrm rot="5400000">
            <a:off x="2722563" y="3027363"/>
            <a:ext cx="914400" cy="803275"/>
          </a:xfrm>
          <a:prstGeom prst="bentConnector3">
            <a:avLst>
              <a:gd name="adj1" fmla="val 336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6448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r>
              <a:rPr lang="en-US" sz="2400" b="0" dirty="0" smtClean="0"/>
              <a:t>Input</a:t>
            </a:r>
            <a:endParaRPr lang="en-US" sz="2000" b="0" dirty="0"/>
          </a:p>
          <a:p>
            <a:pPr lvl="1"/>
            <a:r>
              <a:rPr lang="en-US" sz="2000" dirty="0"/>
              <a:t>Solid FE space	= </a:t>
            </a:r>
            <a:r>
              <a:rPr lang="en-US" sz="2000" dirty="0" err="1"/>
              <a:t>FESystem</a:t>
            </a:r>
            <a:r>
              <a:rPr lang="en-US" sz="2000" dirty="0"/>
              <a:t>[FE_Q</a:t>
            </a:r>
            <a:r>
              <a:rPr lang="en-US" sz="2000" dirty="0" smtClean="0"/>
              <a:t>(p)^d-</a:t>
            </a:r>
            <a:r>
              <a:rPr lang="en-US" sz="2000" dirty="0"/>
              <a:t>FE_Q</a:t>
            </a:r>
            <a:r>
              <a:rPr lang="en-US" sz="2000" dirty="0" smtClean="0"/>
              <a:t>(p)^d]</a:t>
            </a:r>
            <a:endParaRPr lang="en-US" sz="2000" dirty="0"/>
          </a:p>
          <a:p>
            <a:pPr lvl="1"/>
            <a:r>
              <a:rPr lang="en-US" sz="2000" dirty="0"/>
              <a:t>Fluid FE space	= </a:t>
            </a:r>
            <a:r>
              <a:rPr lang="en-US" sz="2000" dirty="0" err="1"/>
              <a:t>FESystem</a:t>
            </a:r>
            <a:r>
              <a:rPr lang="en-US" sz="2000" dirty="0"/>
              <a:t>[FE_Q</a:t>
            </a:r>
            <a:r>
              <a:rPr lang="en-US" sz="2000" dirty="0" smtClean="0"/>
              <a:t>(p)^d-</a:t>
            </a:r>
            <a:r>
              <a:rPr lang="en-US" sz="2000" dirty="0"/>
              <a:t>FE_Q</a:t>
            </a:r>
            <a:r>
              <a:rPr lang="en-US" sz="2000" dirty="0" smtClean="0"/>
              <a:t>(p-1)]</a:t>
            </a:r>
            <a:endParaRPr lang="en-US" sz="2000" dirty="0"/>
          </a:p>
          <a:p>
            <a:pPr lvl="1"/>
            <a:r>
              <a:rPr lang="en-US" sz="2000" dirty="0"/>
              <a:t>Mesh FE space	= </a:t>
            </a:r>
            <a:r>
              <a:rPr lang="en-US" sz="2000" dirty="0" err="1"/>
              <a:t>FESystem</a:t>
            </a:r>
            <a:r>
              <a:rPr lang="en-US" sz="2000" dirty="0"/>
              <a:t>[FE_Q</a:t>
            </a:r>
            <a:r>
              <a:rPr lang="en-US" sz="2000" dirty="0" smtClean="0"/>
              <a:t>(p)^d]</a:t>
            </a:r>
          </a:p>
          <a:p>
            <a:pPr lvl="1"/>
            <a:endParaRPr lang="en-US" sz="2000" dirty="0"/>
          </a:p>
          <a:p>
            <a:r>
              <a:rPr lang="en-US" sz="2400" b="0" dirty="0" err="1"/>
              <a:t>FETools</a:t>
            </a:r>
            <a:r>
              <a:rPr lang="en-US" sz="2400" b="0" dirty="0"/>
              <a:t>::</a:t>
            </a:r>
            <a:r>
              <a:rPr lang="en-US" sz="2400" b="0" dirty="0" err="1"/>
              <a:t>get_fe_from_name</a:t>
            </a:r>
            <a:endParaRPr lang="en-US" sz="2400" b="0" dirty="0"/>
          </a:p>
          <a:p>
            <a:r>
              <a:rPr lang="en-US" sz="2400" b="0" dirty="0" err="1"/>
              <a:t>hp</a:t>
            </a:r>
            <a:r>
              <a:rPr lang="en-US" sz="2400" b="0" dirty="0"/>
              <a:t>::</a:t>
            </a:r>
            <a:r>
              <a:rPr lang="en-US" sz="2400" b="0" dirty="0" err="1"/>
              <a:t>FECollection</a:t>
            </a:r>
            <a:endParaRPr lang="en-US" sz="2400" b="0" dirty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b="0" dirty="0"/>
              <a:t>Output</a:t>
            </a:r>
            <a:endParaRPr lang="en-US" sz="2000" b="0" dirty="0"/>
          </a:p>
          <a:p>
            <a:pPr lvl="1"/>
            <a:r>
              <a:rPr lang="en-US" sz="2000" dirty="0"/>
              <a:t>Solid FE Space: </a:t>
            </a:r>
            <a:r>
              <a:rPr lang="en-US" sz="2000" dirty="0" err="1"/>
              <a:t>FESystem</a:t>
            </a:r>
            <a:r>
              <a:rPr lang="en-US" sz="2000" dirty="0" smtClean="0"/>
              <a:t>&lt;d&gt;</a:t>
            </a:r>
            <a:r>
              <a:rPr lang="en-US" sz="2000" dirty="0"/>
              <a:t>[FE_Q</a:t>
            </a:r>
            <a:r>
              <a:rPr lang="en-US" sz="2000" dirty="0" smtClean="0"/>
              <a:t>&lt;d&gt;(p)^d-</a:t>
            </a:r>
            <a:r>
              <a:rPr lang="en-US" sz="2000" dirty="0"/>
              <a:t>FE_Q</a:t>
            </a:r>
            <a:r>
              <a:rPr lang="en-US" sz="2000" dirty="0" smtClean="0"/>
              <a:t>&lt;d&gt;(p)^d</a:t>
            </a: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	-</a:t>
            </a:r>
            <a:r>
              <a:rPr lang="en-US" sz="2000" dirty="0" err="1"/>
              <a:t>FE_Nothing</a:t>
            </a:r>
            <a:r>
              <a:rPr lang="en-US" sz="2000" dirty="0" smtClean="0"/>
              <a:t>&lt;d&gt;</a:t>
            </a:r>
            <a:r>
              <a:rPr lang="en-US" sz="2000" dirty="0"/>
              <a:t>()</a:t>
            </a:r>
            <a:r>
              <a:rPr lang="en-US" sz="2000" dirty="0" smtClean="0"/>
              <a:t>^d-</a:t>
            </a:r>
            <a:r>
              <a:rPr lang="en-US" sz="2000" dirty="0"/>
              <a:t>FE_Nothing</a:t>
            </a:r>
            <a:r>
              <a:rPr lang="en-US" sz="2000" dirty="0" smtClean="0"/>
              <a:t>&lt;d&gt;</a:t>
            </a:r>
            <a:r>
              <a:rPr lang="en-US" sz="2000" dirty="0"/>
              <a:t>()-</a:t>
            </a:r>
            <a:r>
              <a:rPr lang="en-US" sz="2000" dirty="0" err="1"/>
              <a:t>FE_Nothing</a:t>
            </a:r>
            <a:r>
              <a:rPr lang="en-US" sz="2000" dirty="0" smtClean="0"/>
              <a:t>&lt;d&gt;</a:t>
            </a:r>
            <a:r>
              <a:rPr lang="en-US" sz="2000" dirty="0"/>
              <a:t>()</a:t>
            </a:r>
            <a:r>
              <a:rPr lang="en-US" sz="2000" dirty="0" smtClean="0"/>
              <a:t>^d]</a:t>
            </a:r>
            <a:endParaRPr lang="en-US" sz="2000" dirty="0"/>
          </a:p>
          <a:p>
            <a:pPr lvl="1"/>
            <a:r>
              <a:rPr lang="en-US" sz="2000" dirty="0"/>
              <a:t>Fluid FE Space: </a:t>
            </a:r>
            <a:r>
              <a:rPr lang="en-US" sz="2000" dirty="0" err="1"/>
              <a:t>FESystem</a:t>
            </a:r>
            <a:r>
              <a:rPr lang="en-US" sz="2000" dirty="0" smtClean="0"/>
              <a:t>&lt;d&gt;</a:t>
            </a:r>
            <a:r>
              <a:rPr lang="en-US" sz="2000" dirty="0"/>
              <a:t>[</a:t>
            </a:r>
            <a:r>
              <a:rPr lang="en-US" sz="2000" dirty="0" err="1"/>
              <a:t>FE_Nothing</a:t>
            </a:r>
            <a:r>
              <a:rPr lang="en-US" sz="2000" dirty="0" smtClean="0"/>
              <a:t>&lt;d&gt;</a:t>
            </a:r>
            <a:r>
              <a:rPr lang="en-US" sz="2000" dirty="0"/>
              <a:t>()</a:t>
            </a:r>
            <a:r>
              <a:rPr lang="en-US" sz="2000" dirty="0" smtClean="0"/>
              <a:t>^d-</a:t>
            </a:r>
            <a:r>
              <a:rPr lang="en-US" sz="2000" dirty="0"/>
              <a:t>FE_Nothing</a:t>
            </a:r>
            <a:r>
              <a:rPr lang="en-US" sz="2000" dirty="0" smtClean="0"/>
              <a:t>&lt;d&gt;</a:t>
            </a:r>
            <a:r>
              <a:rPr lang="en-US" sz="2000" dirty="0"/>
              <a:t>()</a:t>
            </a:r>
            <a:r>
              <a:rPr lang="en-US" sz="2000" dirty="0" smtClean="0"/>
              <a:t>^d</a:t>
            </a: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	-FE_Q</a:t>
            </a:r>
            <a:r>
              <a:rPr lang="en-US" sz="2000" dirty="0" smtClean="0"/>
              <a:t>&lt;d&gt;(p)^d-</a:t>
            </a:r>
            <a:r>
              <a:rPr lang="en-US" sz="2000" dirty="0"/>
              <a:t>FE_Q</a:t>
            </a:r>
            <a:r>
              <a:rPr lang="en-US" sz="2000" dirty="0" smtClean="0"/>
              <a:t>&lt;d&gt;(p-1</a:t>
            </a:r>
            <a:r>
              <a:rPr lang="en-US" sz="2000" dirty="0"/>
              <a:t>)-FE_Q</a:t>
            </a:r>
            <a:r>
              <a:rPr lang="en-US" sz="2000" dirty="0" smtClean="0"/>
              <a:t>&lt;d&gt;(p)^d]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071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Partitioned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 smtClean="0"/>
              <a:t>Implementation</a:t>
            </a:r>
          </a:p>
          <a:p>
            <a:pPr lvl="1"/>
            <a:r>
              <a:rPr lang="en-US" sz="2000" b="1" dirty="0" smtClean="0"/>
              <a:t>Fluid</a:t>
            </a:r>
            <a:r>
              <a:rPr lang="en-US" sz="2000" dirty="0" smtClean="0"/>
              <a:t>: velocity continuity:  </a:t>
            </a:r>
            <a:r>
              <a:rPr lang="en-US" sz="2000" dirty="0" err="1" smtClean="0"/>
              <a:t>constraints.set_inhomogeneity</a:t>
            </a:r>
            <a:r>
              <a:rPr lang="en-US" sz="2000" dirty="0" smtClean="0"/>
              <a:t>( … )</a:t>
            </a:r>
            <a:br>
              <a:rPr lang="en-US" sz="2000" dirty="0" smtClean="0"/>
            </a:br>
            <a:endParaRPr lang="en-US" sz="2000" dirty="0" smtClean="0"/>
          </a:p>
          <a:p>
            <a:pPr lvl="1"/>
            <a:r>
              <a:rPr lang="en-US" sz="2000" b="1" dirty="0" smtClean="0"/>
              <a:t>Solid:</a:t>
            </a:r>
            <a:r>
              <a:rPr lang="en-US" sz="2000" dirty="0" smtClean="0"/>
              <a:t> traction continuity: </a:t>
            </a:r>
            <a:br>
              <a:rPr lang="en-US" sz="2000" dirty="0" smtClean="0"/>
            </a:br>
            <a:endParaRPr lang="en-US" sz="2000" dirty="0" smtClean="0"/>
          </a:p>
          <a:p>
            <a:pPr lvl="1"/>
            <a:r>
              <a:rPr lang="en-US" sz="2000" b="1" dirty="0" smtClean="0"/>
              <a:t>Mesh:</a:t>
            </a:r>
            <a:r>
              <a:rPr lang="en-US" sz="2000" dirty="0" smtClean="0"/>
              <a:t> admissible displacements</a:t>
            </a:r>
            <a:r>
              <a:rPr lang="en-US" sz="2000" dirty="0"/>
              <a:t>:  </a:t>
            </a:r>
            <a:r>
              <a:rPr lang="en-US" sz="2000" dirty="0" err="1"/>
              <a:t>constraints.set_inhomogeneity</a:t>
            </a:r>
            <a:r>
              <a:rPr lang="en-US" sz="2000" dirty="0"/>
              <a:t>( … )</a:t>
            </a:r>
            <a:r>
              <a:rPr lang="en-US" sz="2000" dirty="0" smtClean="0"/>
              <a:t> </a:t>
            </a:r>
          </a:p>
          <a:p>
            <a:pPr lvl="2"/>
            <a:endParaRPr lang="en-US" sz="2000" dirty="0" smtClean="0"/>
          </a:p>
          <a:p>
            <a:r>
              <a:rPr lang="en-US" sz="2400" b="0" dirty="0" smtClean="0"/>
              <a:t>Convergence</a:t>
            </a:r>
          </a:p>
          <a:p>
            <a:pPr lvl="1"/>
            <a:r>
              <a:rPr lang="en-US" sz="2000" dirty="0" smtClean="0"/>
              <a:t>Aitken’s relaxation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40" y="5257800"/>
            <a:ext cx="3189660" cy="655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25" y="5397414"/>
            <a:ext cx="1857950" cy="375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5456482"/>
            <a:ext cx="1600200" cy="257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2667000"/>
            <a:ext cx="4953000" cy="5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79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 coupling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r>
              <a:rPr lang="en-US" sz="2400" b="0" dirty="0" smtClean="0"/>
              <a:t>Implementation:</a:t>
            </a:r>
          </a:p>
          <a:p>
            <a:pPr lvl="1"/>
            <a:r>
              <a:rPr lang="en-US" sz="2000" b="1" dirty="0" smtClean="0"/>
              <a:t>Fluid-Solid</a:t>
            </a:r>
            <a:r>
              <a:rPr lang="en-US" sz="2000" dirty="0" smtClean="0"/>
              <a:t> velocity continuity:	</a:t>
            </a:r>
            <a:r>
              <a:rPr lang="en-US" sz="2000" dirty="0" err="1" smtClean="0"/>
              <a:t>constraints.add_line</a:t>
            </a:r>
            <a:r>
              <a:rPr lang="en-US" sz="2000" dirty="0" smtClean="0"/>
              <a:t> ( … 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					</a:t>
            </a:r>
            <a:r>
              <a:rPr lang="en-US" sz="2000" dirty="0" err="1" smtClean="0"/>
              <a:t>constraints.add_entry</a:t>
            </a:r>
            <a:r>
              <a:rPr lang="en-US" sz="2000" dirty="0" smtClean="0"/>
              <a:t> ( </a:t>
            </a:r>
            <a:r>
              <a:rPr lang="en-US" sz="2000" dirty="0"/>
              <a:t>… </a:t>
            </a:r>
            <a:r>
              <a:rPr lang="en-US" sz="2000" dirty="0" smtClean="0"/>
              <a:t>)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b="1" dirty="0" smtClean="0"/>
          </a:p>
          <a:p>
            <a:pPr lvl="1"/>
            <a:r>
              <a:rPr lang="en-US" sz="2000" b="1" dirty="0" smtClean="0"/>
              <a:t>Fluid</a:t>
            </a:r>
            <a:r>
              <a:rPr lang="en-US" sz="2000" b="1" dirty="0"/>
              <a:t>-</a:t>
            </a:r>
            <a:r>
              <a:rPr lang="en-US" sz="2000" b="1" dirty="0" smtClean="0"/>
              <a:t>Solid:</a:t>
            </a:r>
            <a:r>
              <a:rPr lang="en-US" sz="2000" dirty="0" smtClean="0"/>
              <a:t> traction continuity: satisfied implicitly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b="1" dirty="0" smtClean="0"/>
              <a:t>Mesh:</a:t>
            </a:r>
            <a:r>
              <a:rPr lang="en-US" sz="2000" dirty="0" smtClean="0"/>
              <a:t> admissible displacements</a:t>
            </a:r>
          </a:p>
          <a:p>
            <a:pPr lvl="2"/>
            <a:r>
              <a:rPr lang="en-US" sz="1600" dirty="0" smtClean="0"/>
              <a:t>Tried: same as velocity continuity (does not work)</a:t>
            </a:r>
          </a:p>
          <a:p>
            <a:pPr lvl="2"/>
            <a:r>
              <a:rPr lang="en-US" sz="1600" dirty="0" smtClean="0"/>
              <a:t>Tried: lagged displacement (works poorly)</a:t>
            </a:r>
          </a:p>
          <a:p>
            <a:pPr lvl="2"/>
            <a:r>
              <a:rPr lang="en-US" sz="1600" dirty="0" smtClean="0"/>
              <a:t>Tried</a:t>
            </a:r>
            <a:r>
              <a:rPr lang="en-US" sz="1600" smtClean="0"/>
              <a:t>: </a:t>
            </a:r>
            <a:r>
              <a:rPr lang="en-US" sz="1600" smtClean="0"/>
              <a:t>quasi-direct </a:t>
            </a:r>
            <a:r>
              <a:rPr lang="en-US" sz="1600" dirty="0" smtClean="0"/>
              <a:t>(works)</a:t>
            </a:r>
          </a:p>
          <a:p>
            <a:pPr lvl="2"/>
            <a:r>
              <a:rPr lang="en-US" sz="1600" dirty="0" smtClean="0"/>
              <a:t>Tried: </a:t>
            </a:r>
            <a:r>
              <a:rPr lang="en-US" sz="1600" dirty="0" err="1" smtClean="0"/>
              <a:t>Psuedo</a:t>
            </a:r>
            <a:r>
              <a:rPr lang="en-US" sz="1600" dirty="0" smtClean="0"/>
              <a:t>-strong coupling (works well!)</a:t>
            </a:r>
          </a:p>
          <a:p>
            <a:pPr lvl="3"/>
            <a:r>
              <a:rPr lang="en-US" sz="1400" dirty="0" smtClean="0"/>
              <a:t>weak coupling + </a:t>
            </a:r>
            <a:r>
              <a:rPr lang="en-US" sz="1400" dirty="0" err="1" smtClean="0"/>
              <a:t>constraints.set_inhomogeneity</a:t>
            </a:r>
            <a:r>
              <a:rPr lang="en-US" sz="1400" dirty="0"/>
              <a:t>( … </a:t>
            </a:r>
            <a:r>
              <a:rPr lang="en-US" sz="1400" dirty="0" smtClean="0"/>
              <a:t>) again</a:t>
            </a:r>
          </a:p>
          <a:p>
            <a:pPr lvl="2"/>
            <a:r>
              <a:rPr lang="en-US" sz="1700" dirty="0" smtClean="0"/>
              <a:t>Ideal: One-way constraint entry addition to the library</a:t>
            </a:r>
            <a:br>
              <a:rPr lang="en-US" sz="1700" dirty="0" smtClean="0"/>
            </a:br>
            <a:endParaRPr lang="en-US" sz="2300" dirty="0" smtClean="0"/>
          </a:p>
          <a:p>
            <a:r>
              <a:rPr lang="en-US" sz="2400" b="0" dirty="0" smtClean="0"/>
              <a:t>Convergence: Not Needed</a:t>
            </a: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8751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Parallelization</a:t>
            </a:r>
            <a:r>
              <a:rPr lang="en-US" dirty="0"/>
              <a:t>!</a:t>
            </a:r>
          </a:p>
          <a:p>
            <a:pPr eaLnBrk="1" hangingPunct="1"/>
            <a:r>
              <a:rPr lang="en-US" dirty="0"/>
              <a:t>Equal order elements for fluid</a:t>
            </a:r>
          </a:p>
          <a:p>
            <a:pPr eaLnBrk="1" hangingPunct="1"/>
            <a:r>
              <a:rPr lang="en-US" dirty="0"/>
              <a:t>Adaptive meshes</a:t>
            </a:r>
          </a:p>
          <a:p>
            <a:pPr eaLnBrk="1" hangingPunct="1"/>
            <a:r>
              <a:rPr lang="en-US" dirty="0"/>
              <a:t>Iterative algebraic solver</a:t>
            </a:r>
          </a:p>
          <a:p>
            <a:pPr eaLnBrk="1" hangingPunct="1"/>
            <a:r>
              <a:rPr lang="en-US" dirty="0" smtClean="0"/>
              <a:t>Various </a:t>
            </a:r>
            <a:r>
              <a:rPr lang="en-US" dirty="0"/>
              <a:t>temporal </a:t>
            </a:r>
            <a:r>
              <a:rPr lang="en-US" dirty="0" smtClean="0"/>
              <a:t>discretizations</a:t>
            </a:r>
            <a:endParaRPr lang="en-US" dirty="0"/>
          </a:p>
          <a:p>
            <a:pPr eaLnBrk="1" hangingPunct="1"/>
            <a:r>
              <a:rPr lang="en-US" dirty="0" smtClean="0"/>
              <a:t>Different/Modern </a:t>
            </a:r>
            <a:r>
              <a:rPr lang="en-US" dirty="0"/>
              <a:t>finite element </a:t>
            </a:r>
            <a:r>
              <a:rPr lang="en-US" dirty="0" smtClean="0"/>
              <a:t>techniques</a:t>
            </a:r>
          </a:p>
          <a:p>
            <a:pPr eaLnBrk="1" hangingPunct="1"/>
            <a:r>
              <a:rPr lang="en-US" dirty="0" smtClean="0"/>
              <a:t>Overset?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7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deal.II</a:t>
            </a:r>
            <a:r>
              <a:rPr lang="en-US" dirty="0" smtClean="0"/>
              <a:t> workshop organizers</a:t>
            </a:r>
          </a:p>
          <a:p>
            <a:pPr eaLnBrk="1" hangingPunct="1"/>
            <a:r>
              <a:rPr lang="en-US" dirty="0" smtClean="0"/>
              <a:t>Naval </a:t>
            </a:r>
            <a:r>
              <a:rPr lang="en-US" dirty="0"/>
              <a:t>Sea Systems Command, Advanced Submarine Systems Development Office (SEA 073R)</a:t>
            </a:r>
          </a:p>
          <a:p>
            <a:pPr eaLnBrk="1" hangingPunct="1"/>
            <a:r>
              <a:rPr lang="en-US" dirty="0"/>
              <a:t>The Applied Research Laboratory at Pennsylvania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690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Fluid-Structure Interaction (FSI</a:t>
            </a:r>
            <a:r>
              <a:rPr lang="en-US" dirty="0" smtClean="0"/>
              <a:t>)</a:t>
            </a:r>
            <a:endParaRPr lang="en-US" dirty="0"/>
          </a:p>
          <a:p>
            <a:pPr lvl="1" eaLnBrk="1" hangingPunct="1"/>
            <a:r>
              <a:rPr lang="en-US" dirty="0"/>
              <a:t>The interaction of a deformable or elastic structure with the surrounding </a:t>
            </a:r>
            <a:r>
              <a:rPr lang="en-US" dirty="0" smtClean="0"/>
              <a:t>fluid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/>
              <a:t>Motivating </a:t>
            </a:r>
            <a:r>
              <a:rPr lang="en-US" dirty="0" smtClean="0"/>
              <a:t>Goal</a:t>
            </a:r>
          </a:p>
          <a:p>
            <a:pPr lvl="1" eaLnBrk="1" hangingPunct="1"/>
            <a:r>
              <a:rPr lang="en-US" dirty="0"/>
              <a:t>Analyze the effects of transient wake-induced loads on structures and the resultant </a:t>
            </a:r>
            <a:r>
              <a:rPr lang="en-US" dirty="0" smtClean="0"/>
              <a:t>flow</a:t>
            </a:r>
            <a:endParaRPr lang="en-US" dirty="0"/>
          </a:p>
          <a:p>
            <a:pPr eaLnBrk="1" hangingPunct="1"/>
            <a:endParaRPr lang="en-US" dirty="0"/>
          </a:p>
          <a:p>
            <a:pPr lvl="1" eaLnBrk="1" hangingPunct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0" y="23279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51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97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r>
              <a:rPr lang="en-US" dirty="0"/>
              <a:t>C. </a:t>
            </a:r>
            <a:r>
              <a:rPr lang="en-US" dirty="0" err="1"/>
              <a:t>Michler</a:t>
            </a:r>
            <a:r>
              <a:rPr lang="en-US" dirty="0"/>
              <a:t>, Computers &amp; Fluids 33 , 839 (2004) </a:t>
            </a:r>
          </a:p>
          <a:p>
            <a:r>
              <a:rPr lang="en-US" dirty="0"/>
              <a:t>J. </a:t>
            </a:r>
            <a:r>
              <a:rPr lang="en-US" dirty="0" err="1"/>
              <a:t>Degroote</a:t>
            </a:r>
            <a:r>
              <a:rPr lang="en-US" dirty="0"/>
              <a:t>, K. Bathe, J. </a:t>
            </a:r>
            <a:r>
              <a:rPr lang="en-US" dirty="0" err="1"/>
              <a:t>Vierendeels</a:t>
            </a:r>
            <a:r>
              <a:rPr lang="en-US" dirty="0"/>
              <a:t>, Computers &amp; Structures 87(11), 793 (2009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M. </a:t>
            </a:r>
            <a:r>
              <a:rPr lang="en-US" dirty="0" err="1"/>
              <a:t>Heil</a:t>
            </a:r>
            <a:r>
              <a:rPr lang="en-US" dirty="0"/>
              <a:t>, </a:t>
            </a:r>
            <a:r>
              <a:rPr lang="en-US" dirty="0" err="1"/>
              <a:t>Comput</a:t>
            </a:r>
            <a:r>
              <a:rPr lang="en-US" dirty="0"/>
              <a:t>. Methods Appl. Mech. </a:t>
            </a:r>
            <a:r>
              <a:rPr lang="en-US" dirty="0" err="1"/>
              <a:t>Engrg</a:t>
            </a:r>
            <a:r>
              <a:rPr lang="en-US" dirty="0"/>
              <a:t> 193, 1 (2004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S. </a:t>
            </a:r>
            <a:r>
              <a:rPr lang="en-US" dirty="0" err="1"/>
              <a:t>Turek</a:t>
            </a:r>
            <a:r>
              <a:rPr lang="en-US" dirty="0"/>
              <a:t>, J. </a:t>
            </a:r>
            <a:r>
              <a:rPr lang="en-US" dirty="0" err="1"/>
              <a:t>Hron</a:t>
            </a:r>
            <a:r>
              <a:rPr lang="en-US" dirty="0"/>
              <a:t>, Fluid-Structure Interaction pp. 371–385 (2006)  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77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727CA3"/>
              </a:buClr>
              <a:buSzPct val="76000"/>
            </a:pPr>
            <a:r>
              <a:rPr lang="en-US" sz="2400" dirty="0" err="1">
                <a:latin typeface="Euphemia" charset="0"/>
              </a:rPr>
              <a:t>Minehunter</a:t>
            </a:r>
            <a:r>
              <a:rPr lang="en-US" sz="2400" dirty="0">
                <a:latin typeface="Euphemia" charset="0"/>
              </a:rPr>
              <a:t> with composite prop image</a:t>
            </a:r>
          </a:p>
          <a:p>
            <a:pPr lvl="1" eaLnBrk="1" hangingPunct="1">
              <a:buClr>
                <a:srgbClr val="727CA3"/>
              </a:buClr>
              <a:buSzPct val="76000"/>
            </a:pPr>
            <a:r>
              <a:rPr lang="en-US" sz="2000" dirty="0">
                <a:latin typeface="Euphemia" charset="0"/>
                <a:hlinkClick r:id="rId2"/>
              </a:rPr>
              <a:t>http://www.compositesworld.com/articles/composite-propeller-for-royal-navy-minehunter(2)</a:t>
            </a:r>
            <a:endParaRPr lang="en-US" sz="2000" dirty="0">
              <a:latin typeface="Euphemia" charset="0"/>
            </a:endParaRPr>
          </a:p>
          <a:p>
            <a:pPr eaLnBrk="1" hangingPunct="1">
              <a:buClr>
                <a:srgbClr val="727CA3"/>
              </a:buClr>
              <a:buSzPct val="76000"/>
            </a:pPr>
            <a:r>
              <a:rPr lang="en-US" sz="2400" dirty="0">
                <a:latin typeface="Euphemia" charset="0"/>
              </a:rPr>
              <a:t>Lockheed Martin towed-array image</a:t>
            </a:r>
          </a:p>
          <a:p>
            <a:pPr lvl="1" eaLnBrk="1" hangingPunct="1">
              <a:buClr>
                <a:srgbClr val="727CA3"/>
              </a:buClr>
              <a:buSzPct val="76000"/>
            </a:pPr>
            <a:r>
              <a:rPr lang="en-US" sz="2000" dirty="0">
                <a:latin typeface="Euphemia" charset="0"/>
                <a:hlinkClick r:id="rId3"/>
              </a:rPr>
              <a:t>http://www.lockheedmartin.com/data/assets/Towed_Array.pdf</a:t>
            </a:r>
            <a:endParaRPr lang="en-US" sz="2000" dirty="0">
              <a:latin typeface="Euphemia" charset="0"/>
            </a:endParaRPr>
          </a:p>
          <a:p>
            <a:pPr eaLnBrk="1" hangingPunct="1"/>
            <a:r>
              <a:rPr lang="en-US" sz="2400" dirty="0">
                <a:latin typeface="Euphemia" charset="0"/>
              </a:rPr>
              <a:t>Aortic valve model image</a:t>
            </a:r>
          </a:p>
          <a:p>
            <a:pPr eaLnBrk="1" hangingPunct="1"/>
            <a:endParaRPr lang="en-US" sz="2400" dirty="0">
              <a:latin typeface="Euphemia" charset="0"/>
            </a:endParaRPr>
          </a:p>
          <a:p>
            <a:pPr eaLnBrk="1" hangingPunct="1"/>
            <a:endParaRPr lang="en-US" sz="2400" dirty="0">
              <a:latin typeface="Euphemia" charset="0"/>
            </a:endParaRPr>
          </a:p>
          <a:p>
            <a:pPr eaLnBrk="1" hangingPunct="1"/>
            <a:r>
              <a:rPr lang="en-US" sz="2400" dirty="0">
                <a:latin typeface="Euphemia" charset="0"/>
              </a:rPr>
              <a:t>Arterial blood flow model image</a:t>
            </a:r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0"/>
            <a:ext cx="6627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38600"/>
            <a:ext cx="66770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Euphemia" charset="0"/>
              </a:rPr>
              <a:t>Motivation Image Sources</a:t>
            </a:r>
          </a:p>
        </p:txBody>
      </p:sp>
      <p:sp>
        <p:nvSpPr>
          <p:cNvPr id="491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fld id="{AE6C3770-B0A4-B249-8F58-BC76D390195F}" type="slidenum">
              <a:rPr lang="en-US" sz="1200">
                <a:solidFill>
                  <a:srgbClr val="879AA9"/>
                </a:solidFill>
              </a:rPr>
              <a:pPr eaLnBrk="1" hangingPunct="1"/>
              <a:t>32</a:t>
            </a:fld>
            <a:endParaRPr lang="en-US" sz="1200">
              <a:solidFill>
                <a:srgbClr val="879A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87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slides follow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96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>
                <a:latin typeface="Euphemia" charset="0"/>
              </a:rPr>
              <a:t>Spatial </a:t>
            </a:r>
            <a:r>
              <a:rPr lang="en-US" dirty="0">
                <a:latin typeface="Euphemia" charset="0"/>
              </a:rPr>
              <a:t>d</a:t>
            </a:r>
            <a:r>
              <a:rPr lang="en-US" dirty="0" smtClean="0">
                <a:latin typeface="Euphemia" charset="0"/>
              </a:rPr>
              <a:t>iscretization</a:t>
            </a:r>
            <a:endParaRPr lang="en-US" dirty="0">
              <a:latin typeface="Euphemia" charset="0"/>
            </a:endParaRPr>
          </a:p>
        </p:txBody>
      </p:sp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fld id="{0502A304-1F1E-6447-97CF-850CFAF1BA5F}" type="slidenum">
              <a:rPr lang="en-US" sz="1200">
                <a:solidFill>
                  <a:srgbClr val="879AA9"/>
                </a:solidFill>
                <a:cs typeface="Arial" charset="0"/>
              </a:rPr>
              <a:pPr eaLnBrk="1" hangingPunct="1"/>
              <a:t>34</a:t>
            </a:fld>
            <a:endParaRPr lang="en-US" sz="1200">
              <a:solidFill>
                <a:srgbClr val="879AA9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71600"/>
            <a:ext cx="7315200" cy="514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446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>
                <a:latin typeface="Euphemia" charset="0"/>
              </a:rPr>
              <a:t>Spatial discretization</a:t>
            </a:r>
            <a:endParaRPr lang="en-US" dirty="0">
              <a:latin typeface="Euphemia" charset="0"/>
            </a:endParaRPr>
          </a:p>
        </p:txBody>
      </p:sp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fld id="{0502A304-1F1E-6447-97CF-850CFAF1BA5F}" type="slidenum">
              <a:rPr lang="en-US" sz="1200">
                <a:solidFill>
                  <a:srgbClr val="879AA9"/>
                </a:solidFill>
                <a:cs typeface="Arial" charset="0"/>
              </a:rPr>
              <a:pPr eaLnBrk="1" hangingPunct="1"/>
              <a:t>35</a:t>
            </a:fld>
            <a:endParaRPr lang="en-US" sz="1200">
              <a:solidFill>
                <a:srgbClr val="879AA9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519" y="1600200"/>
            <a:ext cx="4465481" cy="2253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428" y="4378929"/>
            <a:ext cx="4136772" cy="2021871"/>
          </a:xfrm>
          <a:prstGeom prst="rect">
            <a:avLst/>
          </a:prstGeom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430462" y="1219200"/>
            <a:ext cx="2280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Trial solution spaces</a:t>
            </a:r>
            <a:endParaRPr lang="en-US" sz="1800" dirty="0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38400" y="3974068"/>
            <a:ext cx="28750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Weighting function spaces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45206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69985"/>
            <a:ext cx="7927192" cy="5283215"/>
          </a:xfrm>
          <a:prstGeom prst="rect">
            <a:avLst/>
          </a:prstGeom>
        </p:spPr>
      </p:pic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phemia" charset="0"/>
              </a:rPr>
              <a:t>Residuals and </a:t>
            </a:r>
            <a:r>
              <a:rPr lang="en-US" dirty="0" err="1">
                <a:latin typeface="Euphemia" charset="0"/>
              </a:rPr>
              <a:t>Jacobians</a:t>
            </a:r>
            <a:endParaRPr lang="en-US" dirty="0">
              <a:latin typeface="Euphemia" charset="0"/>
            </a:endParaRPr>
          </a:p>
        </p:txBody>
      </p:sp>
      <p:sp>
        <p:nvSpPr>
          <p:cNvPr id="512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fld id="{EF8C779B-7550-4042-8D6C-CA50D174B4EE}" type="slidenum">
              <a:rPr lang="en-US" sz="1200">
                <a:solidFill>
                  <a:srgbClr val="879AA9"/>
                </a:solidFill>
                <a:cs typeface="Arial" charset="0"/>
              </a:rPr>
              <a:pPr eaLnBrk="1" hangingPunct="1"/>
              <a:t>36</a:t>
            </a:fld>
            <a:endParaRPr lang="en-US" sz="1200">
              <a:solidFill>
                <a:srgbClr val="879AA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24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phemia" charset="0"/>
              </a:rPr>
              <a:t>Convergence and </a:t>
            </a:r>
            <a:r>
              <a:rPr lang="en-US" dirty="0" smtClean="0">
                <a:latin typeface="Euphemia" charset="0"/>
              </a:rPr>
              <a:t>relaxation</a:t>
            </a:r>
            <a:endParaRPr lang="en-US" dirty="0">
              <a:latin typeface="Euphemia" charset="0"/>
            </a:endParaRPr>
          </a:p>
        </p:txBody>
      </p:sp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fld id="{9B5E5E74-6FB0-864C-A300-D9422C2D42E7}" type="slidenum">
              <a:rPr lang="en-US" sz="1200">
                <a:solidFill>
                  <a:srgbClr val="879AA9"/>
                </a:solidFill>
                <a:cs typeface="Arial" charset="0"/>
              </a:rPr>
              <a:pPr eaLnBrk="1" hangingPunct="1"/>
              <a:t>37</a:t>
            </a:fld>
            <a:endParaRPr lang="en-US" sz="1200">
              <a:solidFill>
                <a:srgbClr val="879AA9"/>
              </a:solidFill>
              <a:cs typeface="Arial" charset="0"/>
            </a:endParaRPr>
          </a:p>
        </p:txBody>
      </p:sp>
      <p:sp>
        <p:nvSpPr>
          <p:cNvPr id="52233" name="TextBox 10"/>
          <p:cNvSpPr txBox="1">
            <a:spLocks noChangeArrowheads="1"/>
          </p:cNvSpPr>
          <p:nvPr/>
        </p:nvSpPr>
        <p:spPr bwMode="auto">
          <a:xfrm>
            <a:off x="685800" y="1905000"/>
            <a:ext cx="282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FSI iteration convergence</a:t>
            </a:r>
          </a:p>
        </p:txBody>
      </p:sp>
      <p:sp>
        <p:nvSpPr>
          <p:cNvPr id="52234" name="TextBox 11"/>
          <p:cNvSpPr txBox="1">
            <a:spLocks noChangeArrowheads="1"/>
          </p:cNvSpPr>
          <p:nvPr/>
        </p:nvSpPr>
        <p:spPr bwMode="auto">
          <a:xfrm>
            <a:off x="762000" y="4583113"/>
            <a:ext cx="4240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Newton-</a:t>
            </a:r>
            <a:r>
              <a:rPr lang="en-US" sz="1800" dirty="0" err="1"/>
              <a:t>Raphson</a:t>
            </a:r>
            <a:r>
              <a:rPr lang="en-US" sz="1800" dirty="0"/>
              <a:t> iteration convergence</a:t>
            </a:r>
          </a:p>
        </p:txBody>
      </p:sp>
      <p:sp>
        <p:nvSpPr>
          <p:cNvPr id="52235" name="TextBox 12"/>
          <p:cNvSpPr txBox="1">
            <a:spLocks noChangeArrowheads="1"/>
          </p:cNvSpPr>
          <p:nvPr/>
        </p:nvSpPr>
        <p:spPr bwMode="auto">
          <a:xfrm>
            <a:off x="5486400" y="1905000"/>
            <a:ext cx="1763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phem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Solid relaxation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3352800" cy="657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425700"/>
            <a:ext cx="3189660" cy="655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365500"/>
            <a:ext cx="1857950" cy="375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038600"/>
            <a:ext cx="1600200" cy="257750"/>
          </a:xfrm>
          <a:prstGeom prst="rect">
            <a:avLst/>
          </a:prstGeom>
        </p:spPr>
      </p:pic>
      <p:pic>
        <p:nvPicPr>
          <p:cNvPr id="6" name="Picture 5" descr="Screen Shot 2013-06-20 at 12.28.5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612" y="5105400"/>
            <a:ext cx="3886200" cy="7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219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Application areas of practical importance</a:t>
            </a:r>
          </a:p>
          <a:p>
            <a:pPr lvl="1" eaLnBrk="1" hangingPunct="1"/>
            <a:r>
              <a:rPr lang="en-US" dirty="0"/>
              <a:t>Wake-structure interaction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6" t="2992" r="14838" b="13145"/>
          <a:stretch>
            <a:fillRect/>
          </a:stretch>
        </p:blipFill>
        <p:spPr bwMode="auto">
          <a:xfrm>
            <a:off x="1509713" y="2362200"/>
            <a:ext cx="61245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52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Application areas of practical importance</a:t>
            </a:r>
          </a:p>
          <a:p>
            <a:pPr lvl="1" eaLnBrk="1" hangingPunct="1"/>
            <a:r>
              <a:rPr lang="en-US" dirty="0" smtClean="0"/>
              <a:t>Wake-structure interaction</a:t>
            </a:r>
          </a:p>
          <a:p>
            <a:pPr lvl="1" eaLnBrk="1" hangingPunct="1"/>
            <a:r>
              <a:rPr lang="en-US" dirty="0"/>
              <a:t>Flexible composite propulsion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64661"/>
            <a:ext cx="4191000" cy="361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520"/>
          <a:stretch>
            <a:fillRect/>
          </a:stretch>
        </p:blipFill>
        <p:spPr bwMode="auto">
          <a:xfrm>
            <a:off x="4724400" y="2781300"/>
            <a:ext cx="42243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2979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Application areas of practical importance</a:t>
            </a:r>
          </a:p>
          <a:p>
            <a:pPr lvl="1" eaLnBrk="1" hangingPunct="1"/>
            <a:r>
              <a:rPr lang="en-US" dirty="0" smtClean="0"/>
              <a:t>Wake-structure interaction</a:t>
            </a:r>
          </a:p>
          <a:p>
            <a:pPr lvl="1" eaLnBrk="1" hangingPunct="1"/>
            <a:r>
              <a:rPr lang="en-US" dirty="0"/>
              <a:t>Flexible composite propulsion </a:t>
            </a:r>
            <a:r>
              <a:rPr lang="en-US" dirty="0" smtClean="0"/>
              <a:t>systems</a:t>
            </a:r>
          </a:p>
          <a:p>
            <a:pPr lvl="1" eaLnBrk="1" hangingPunct="1"/>
            <a:r>
              <a:rPr lang="en-US" dirty="0" smtClean="0"/>
              <a:t>Biomedical applications</a:t>
            </a:r>
          </a:p>
          <a:p>
            <a:pPr lvl="1" eaLnBrk="1" hangingPunct="1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95600"/>
            <a:ext cx="339090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8000" y="3022600"/>
            <a:ext cx="18669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56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/>
              <a:t>Discovery</a:t>
            </a:r>
          </a:p>
          <a:p>
            <a:pPr marL="457200" lvl="1" indent="0" eaLnBrk="1" hangingPunct="1">
              <a:buNone/>
            </a:pPr>
            <a:r>
              <a:rPr lang="en-US" sz="2400" dirty="0"/>
              <a:t>Multiple coupling types, some easier than others</a:t>
            </a:r>
          </a:p>
          <a:p>
            <a:pPr marL="0" indent="0" eaLnBrk="1" hangingPunct="1">
              <a:buNone/>
            </a:pPr>
            <a:r>
              <a:rPr lang="en-US" sz="2400" dirty="0"/>
              <a:t>Question</a:t>
            </a:r>
          </a:p>
          <a:p>
            <a:pPr marL="457200" lvl="1" indent="0" eaLnBrk="1" hangingPunct="1">
              <a:buNone/>
            </a:pPr>
            <a:r>
              <a:rPr lang="en-US" sz="2400" dirty="0"/>
              <a:t>Which is best?</a:t>
            </a:r>
          </a:p>
          <a:p>
            <a:pPr marL="0" indent="0" eaLnBrk="1" hangingPunct="1">
              <a:buNone/>
            </a:pPr>
            <a:r>
              <a:rPr lang="en-US" sz="2400" dirty="0"/>
              <a:t>Literature review</a:t>
            </a:r>
          </a:p>
          <a:p>
            <a:pPr marL="457200" lvl="1" indent="0" eaLnBrk="1" hangingPunct="1">
              <a:buNone/>
            </a:pPr>
            <a:r>
              <a:rPr lang="en-US" sz="2400" dirty="0" err="1"/>
              <a:t>Michler</a:t>
            </a:r>
            <a:r>
              <a:rPr lang="en-US" sz="2400" dirty="0"/>
              <a:t> says that partitioned is better</a:t>
            </a:r>
          </a:p>
          <a:p>
            <a:pPr marL="457200" lvl="1" indent="0" eaLnBrk="1" hangingPunct="1">
              <a:buNone/>
            </a:pPr>
            <a:r>
              <a:rPr lang="en-US" sz="2400" dirty="0" err="1"/>
              <a:t>Heil</a:t>
            </a:r>
            <a:r>
              <a:rPr lang="en-US" sz="2400" dirty="0"/>
              <a:t> says that monolithic is better</a:t>
            </a:r>
          </a:p>
          <a:p>
            <a:pPr marL="457200" lvl="1" indent="0" eaLnBrk="1" hangingPunct="1">
              <a:buNone/>
            </a:pPr>
            <a:r>
              <a:rPr lang="en-US" sz="2400" dirty="0" err="1"/>
              <a:t>Degroote</a:t>
            </a:r>
            <a:r>
              <a:rPr lang="en-US" sz="2400" dirty="0"/>
              <a:t> says that it depends</a:t>
            </a:r>
          </a:p>
          <a:p>
            <a:pPr marL="0" indent="0" eaLnBrk="1" hangingPunct="1">
              <a:buNone/>
            </a:pPr>
            <a:r>
              <a:rPr lang="en-US" sz="2400" dirty="0"/>
              <a:t>Common point</a:t>
            </a:r>
          </a:p>
          <a:p>
            <a:pPr marL="457200" lvl="1" indent="0" eaLnBrk="1" hangingPunct="1">
              <a:buNone/>
            </a:pPr>
            <a:r>
              <a:rPr lang="en-US" sz="2400" dirty="0"/>
              <a:t>Lack of strict convergence tolerances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0" y="23279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011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Impartial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r>
              <a:rPr lang="en-US" dirty="0"/>
              <a:t>Same governing </a:t>
            </a:r>
            <a:r>
              <a:rPr lang="en-US" dirty="0" smtClean="0"/>
              <a:t>equations</a:t>
            </a:r>
          </a:p>
          <a:p>
            <a:r>
              <a:rPr lang="en-US" dirty="0"/>
              <a:t>Same discretization </a:t>
            </a:r>
            <a:r>
              <a:rPr lang="en-US" dirty="0" smtClean="0"/>
              <a:t>strategies</a:t>
            </a:r>
            <a:endParaRPr lang="en-US" dirty="0"/>
          </a:p>
          <a:p>
            <a:r>
              <a:rPr lang="en-US" dirty="0"/>
              <a:t>Same coupling strength</a:t>
            </a:r>
          </a:p>
          <a:p>
            <a:pPr lvl="1"/>
            <a:r>
              <a:rPr lang="en-US" dirty="0"/>
              <a:t>Same convergence criterion</a:t>
            </a:r>
          </a:p>
          <a:p>
            <a:r>
              <a:rPr lang="en-US" dirty="0" smtClean="0"/>
              <a:t>Same </a:t>
            </a:r>
            <a:r>
              <a:rPr lang="en-US" dirty="0"/>
              <a:t>finite element implementation</a:t>
            </a:r>
          </a:p>
          <a:p>
            <a:pPr lvl="1"/>
            <a:r>
              <a:rPr lang="en-US" dirty="0" err="1" smtClean="0"/>
              <a:t>deal.II</a:t>
            </a:r>
            <a:endParaRPr lang="en-US" dirty="0"/>
          </a:p>
          <a:p>
            <a:r>
              <a:rPr lang="en-US" dirty="0"/>
              <a:t>Same test case</a:t>
            </a:r>
          </a:p>
          <a:p>
            <a:pPr lvl="1"/>
            <a:r>
              <a:rPr lang="en-US" dirty="0" err="1"/>
              <a:t>Turek</a:t>
            </a:r>
            <a:r>
              <a:rPr lang="en-US" dirty="0"/>
              <a:t> and </a:t>
            </a:r>
            <a:r>
              <a:rPr lang="en-US" dirty="0" err="1"/>
              <a:t>Hron</a:t>
            </a:r>
            <a:r>
              <a:rPr lang="en-US" dirty="0"/>
              <a:t> FSI Benchmark</a:t>
            </a:r>
          </a:p>
          <a:p>
            <a:pPr lvl="1"/>
            <a:r>
              <a:rPr lang="en-US" dirty="0"/>
              <a:t>Same mesh</a:t>
            </a:r>
          </a:p>
          <a:p>
            <a:r>
              <a:rPr lang="en-US" dirty="0"/>
              <a:t>Different coupling algorithms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6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Solid/Mesh governing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Elasticity</a:t>
            </a:r>
          </a:p>
          <a:p>
            <a:pPr lvl="1" eaLnBrk="1" hangingPunct="1"/>
            <a:r>
              <a:rPr lang="en-US" dirty="0" err="1"/>
              <a:t>Lagrangian</a:t>
            </a:r>
            <a:r>
              <a:rPr lang="en-US" dirty="0"/>
              <a:t> </a:t>
            </a:r>
            <a:r>
              <a:rPr lang="en-US" dirty="0" smtClean="0"/>
              <a:t>frame</a:t>
            </a:r>
          </a:p>
          <a:p>
            <a:pPr lvl="1" eaLnBrk="1" hangingPunct="1"/>
            <a:endParaRPr lang="en-US" dirty="0" smtClean="0"/>
          </a:p>
          <a:p>
            <a:pPr lvl="2" eaLnBrk="1" hangingPunct="1"/>
            <a:r>
              <a:rPr lang="en-US" dirty="0" smtClean="0"/>
              <a:t>St</a:t>
            </a:r>
            <a:r>
              <a:rPr lang="en-US" dirty="0"/>
              <a:t>. </a:t>
            </a:r>
            <a:r>
              <a:rPr lang="en-US" dirty="0" err="1"/>
              <a:t>Venant</a:t>
            </a:r>
            <a:r>
              <a:rPr lang="en-US" dirty="0"/>
              <a:t> Kirchhoff model (solid</a:t>
            </a:r>
            <a:r>
              <a:rPr lang="en-US" dirty="0" smtClean="0"/>
              <a:t>)</a:t>
            </a:r>
            <a:endParaRPr lang="en-US" dirty="0"/>
          </a:p>
          <a:p>
            <a:pPr marL="914400" lvl="2" indent="0" eaLnBrk="1" hangingPunct="1">
              <a:buNone/>
            </a:pPr>
            <a:endParaRPr lang="en-US" dirty="0" smtClean="0"/>
          </a:p>
          <a:p>
            <a:pPr lvl="2" eaLnBrk="1" hangingPunct="1"/>
            <a:endParaRPr lang="en-US" dirty="0" smtClean="0"/>
          </a:p>
          <a:p>
            <a:pPr lvl="2" eaLnBrk="1" hangingPunct="1"/>
            <a:endParaRPr lang="en-US" dirty="0"/>
          </a:p>
          <a:p>
            <a:pPr lvl="2" eaLnBrk="1" hangingPunct="1"/>
            <a:r>
              <a:rPr lang="en-US" dirty="0" err="1"/>
              <a:t>Hookean</a:t>
            </a:r>
            <a:r>
              <a:rPr lang="en-US" dirty="0"/>
              <a:t> model (mesh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B7B2-2639-F542-B749-336A662EA17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69" y="2658072"/>
            <a:ext cx="2578297" cy="389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182" y="3733800"/>
            <a:ext cx="2443018" cy="286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4191000"/>
            <a:ext cx="5713633" cy="358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270" y="5257800"/>
            <a:ext cx="2673791" cy="286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270" y="5715000"/>
            <a:ext cx="3437729" cy="358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3742507"/>
            <a:ext cx="1219200" cy="2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214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30768</TotalTime>
  <Words>955</Words>
  <Application>Microsoft Office PowerPoint</Application>
  <PresentationFormat>On-screen Show (4:3)</PresentationFormat>
  <Paragraphs>343</Paragraphs>
  <Slides>37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</vt:lpstr>
      <vt:lpstr>A fair comparison technique for fluid-structure interaction coupling algorithms</vt:lpstr>
      <vt:lpstr>Presentation outline</vt:lpstr>
      <vt:lpstr>Motivation</vt:lpstr>
      <vt:lpstr>Motivation</vt:lpstr>
      <vt:lpstr>Motivation</vt:lpstr>
      <vt:lpstr>Motivation</vt:lpstr>
      <vt:lpstr>Motivation</vt:lpstr>
      <vt:lpstr>Goal: Impartial comparison</vt:lpstr>
      <vt:lpstr>Solid/Mesh governing equations</vt:lpstr>
      <vt:lpstr>Fluid governing equations</vt:lpstr>
      <vt:lpstr>Discretization</vt:lpstr>
      <vt:lpstr>General FSI problem</vt:lpstr>
      <vt:lpstr>Partitioned FSI coupling</vt:lpstr>
      <vt:lpstr>Quasi-Direct FSI coupling</vt:lpstr>
      <vt:lpstr>Monolithic FSI coupling</vt:lpstr>
      <vt:lpstr>Convergence Criterion</vt:lpstr>
      <vt:lpstr>The Turek-Hron FSI benchmark</vt:lpstr>
      <vt:lpstr>Benchmark visualization</vt:lpstr>
      <vt:lpstr>Benchmark results</vt:lpstr>
      <vt:lpstr>Benchmark results: Extrema</vt:lpstr>
      <vt:lpstr>Monolithic wins… this time</vt:lpstr>
      <vt:lpstr>Research summary</vt:lpstr>
      <vt:lpstr>deal.II implementation: Overview</vt:lpstr>
      <vt:lpstr>deal.II implementation: Overview</vt:lpstr>
      <vt:lpstr>FEsystem</vt:lpstr>
      <vt:lpstr>Partitioned coupling</vt:lpstr>
      <vt:lpstr>Monolithic coupling</vt:lpstr>
      <vt:lpstr>Future work</vt:lpstr>
      <vt:lpstr>Acknowledgements</vt:lpstr>
      <vt:lpstr>Thank you</vt:lpstr>
      <vt:lpstr>References</vt:lpstr>
      <vt:lpstr>Motivation Image Sources</vt:lpstr>
      <vt:lpstr>Bonus slides follow</vt:lpstr>
      <vt:lpstr>Spatial discretization</vt:lpstr>
      <vt:lpstr>Spatial discretization</vt:lpstr>
      <vt:lpstr>Residuals and Jacobians</vt:lpstr>
      <vt:lpstr>Convergence and relaxation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Rob Campbell</dc:creator>
  <cp:lastModifiedBy>testuser</cp:lastModifiedBy>
  <cp:revision>494</cp:revision>
  <dcterms:created xsi:type="dcterms:W3CDTF">2012-05-02T15:38:19Z</dcterms:created>
  <dcterms:modified xsi:type="dcterms:W3CDTF">2013-09-03T18:55:43Z</dcterms:modified>
</cp:coreProperties>
</file>